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91" r:id="rId2"/>
    <p:sldId id="292" r:id="rId3"/>
    <p:sldId id="293" r:id="rId4"/>
    <p:sldId id="275" r:id="rId5"/>
    <p:sldId id="256" r:id="rId6"/>
    <p:sldId id="266" r:id="rId7"/>
    <p:sldId id="272" r:id="rId8"/>
    <p:sldId id="271" r:id="rId9"/>
    <p:sldId id="265" r:id="rId10"/>
    <p:sldId id="269" r:id="rId11"/>
    <p:sldId id="267" r:id="rId12"/>
    <p:sldId id="276" r:id="rId13"/>
    <p:sldId id="278" r:id="rId14"/>
    <p:sldId id="270" r:id="rId15"/>
    <p:sldId id="281" r:id="rId16"/>
    <p:sldId id="283" r:id="rId17"/>
    <p:sldId id="282" r:id="rId18"/>
    <p:sldId id="285" r:id="rId19"/>
    <p:sldId id="286" r:id="rId20"/>
    <p:sldId id="284" r:id="rId21"/>
    <p:sldId id="287" r:id="rId22"/>
    <p:sldId id="280" r:id="rId23"/>
    <p:sldId id="273" r:id="rId24"/>
    <p:sldId id="274" r:id="rId25"/>
    <p:sldId id="277" r:id="rId26"/>
    <p:sldId id="279" r:id="rId27"/>
    <p:sldId id="288" r:id="rId28"/>
    <p:sldId id="289" r:id="rId29"/>
    <p:sldId id="290"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2" autoAdjust="0"/>
    <p:restoredTop sz="76082" autoAdjust="0"/>
  </p:normalViewPr>
  <p:slideViewPr>
    <p:cSldViewPr>
      <p:cViewPr varScale="1">
        <p:scale>
          <a:sx n="88" d="100"/>
          <a:sy n="88" d="100"/>
        </p:scale>
        <p:origin x="-2328" y="-96"/>
      </p:cViewPr>
      <p:guideLst>
        <p:guide orient="horz" pos="2160"/>
        <p:guide pos="2880"/>
      </p:guideLst>
    </p:cSldViewPr>
  </p:slideViewPr>
  <p:notesTextViewPr>
    <p:cViewPr>
      <p:scale>
        <a:sx n="1" d="1"/>
        <a:sy n="1" d="1"/>
      </p:scale>
      <p:origin x="0" y="0"/>
    </p:cViewPr>
  </p:notesTextViewPr>
  <p:sorterViewPr>
    <p:cViewPr>
      <p:scale>
        <a:sx n="100" d="100"/>
        <a:sy n="100" d="100"/>
      </p:scale>
      <p:origin x="0" y="15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0FF9C1-43FA-4D41-AB57-E5B32F21DCD1}" type="datetimeFigureOut">
              <a:rPr lang="en-US" smtClean="0"/>
              <a:pPr/>
              <a:t>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E23CE8-D63E-45E7-B881-DE9166CBE3D4}" type="slidenum">
              <a:rPr lang="en-US" smtClean="0"/>
              <a:pPr/>
              <a:t>‹#›</a:t>
            </a:fld>
            <a:endParaRPr lang="en-US"/>
          </a:p>
        </p:txBody>
      </p:sp>
    </p:spTree>
    <p:extLst>
      <p:ext uri="{BB962C8B-B14F-4D97-AF65-F5344CB8AC3E}">
        <p14:creationId xmlns:p14="http://schemas.microsoft.com/office/powerpoint/2010/main" xmlns="" val="712964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new elements:</a:t>
            </a:r>
          </a:p>
          <a:p>
            <a:pPr marL="228600" indent="-228600">
              <a:buAutoNum type="arabicPeriod"/>
            </a:pPr>
            <a:r>
              <a:rPr lang="en-US" dirty="0" smtClean="0"/>
              <a:t>A register new team button that adds an existing team to the challenge</a:t>
            </a:r>
          </a:p>
          <a:p>
            <a:pPr marL="228600" indent="-228600">
              <a:buAutoNum type="arabicPeriod"/>
            </a:pPr>
            <a:r>
              <a:rPr lang="en-US" dirty="0" smtClean="0"/>
              <a:t>A</a:t>
            </a:r>
            <a:r>
              <a:rPr lang="en-US" baseline="0" dirty="0" smtClean="0"/>
              <a:t> way to get help about teams and how they’re used in the context of a challenge</a:t>
            </a:r>
          </a:p>
          <a:p>
            <a:pPr marL="228600" indent="-228600">
              <a:buAutoNum type="arabicPeriod"/>
            </a:pPr>
            <a:r>
              <a:rPr lang="en-US" baseline="0" dirty="0" smtClean="0"/>
              <a:t>A public view of the registration state of the challenge.  Can be used by both participants and challenge administrators.</a:t>
            </a:r>
            <a:endParaRPr lang="en-US" dirty="0" smtClean="0"/>
          </a:p>
          <a:p>
            <a:endParaRPr lang="en-US" dirty="0" smtClean="0"/>
          </a:p>
          <a:p>
            <a:r>
              <a:rPr lang="en-US" dirty="0" smtClean="0"/>
              <a:t>An anonymous</a:t>
            </a:r>
            <a:r>
              <a:rPr lang="en-US" baseline="0" dirty="0" smtClean="0"/>
              <a:t> user would see this view.  For anonymous user, both buttons would direct the user to create an account or log in.</a:t>
            </a:r>
          </a:p>
          <a:p>
            <a:endParaRPr lang="en-US" baseline="0" dirty="0" smtClean="0"/>
          </a:p>
          <a:p>
            <a:r>
              <a:rPr lang="en-US" baseline="0" dirty="0" smtClean="0"/>
              <a:t>A logged in user who has not registered for the challenge yet and is not part of an existing team sees this view as well.  </a:t>
            </a:r>
            <a:endParaRPr lang="en-US" baseline="0" dirty="0" smtClean="0"/>
          </a:p>
          <a:p>
            <a:endParaRPr lang="en-US" baseline="0" dirty="0" smtClean="0"/>
          </a:p>
          <a:p>
            <a:r>
              <a:rPr lang="en-US" baseline="0" dirty="0" smtClean="0"/>
              <a:t>This whole block of content would be on a standard Registration page as a sub wiki page.</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5</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existing team management features to get additional people on this team.</a:t>
            </a:r>
          </a:p>
          <a:p>
            <a:endParaRPr lang="en-US" dirty="0" smtClean="0"/>
          </a:p>
          <a:p>
            <a:r>
              <a:rPr lang="en-US" dirty="0" smtClean="0"/>
              <a:t>A way to invite people</a:t>
            </a:r>
            <a:r>
              <a:rPr lang="en-US" baseline="0" dirty="0" smtClean="0"/>
              <a:t> without Synapse accounts from this page would be a great additional extension.</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18</a:t>
            </a:fld>
            <a:endParaRPr lang="en-US"/>
          </a:p>
        </p:txBody>
      </p:sp>
    </p:spTree>
    <p:extLst>
      <p:ext uri="{BB962C8B-B14F-4D97-AF65-F5344CB8AC3E}">
        <p14:creationId xmlns:p14="http://schemas.microsoft.com/office/powerpoint/2010/main" xmlns="" val="329568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team I just created is now available.  Select</a:t>
            </a:r>
            <a:r>
              <a:rPr lang="en-US" baseline="0" dirty="0" smtClean="0"/>
              <a:t> it to register it.</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19</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20</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21</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can join</a:t>
            </a:r>
            <a:r>
              <a:rPr lang="en-US" baseline="0" dirty="0" smtClean="0"/>
              <a:t> an existing team by going to that team page</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23</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I can request</a:t>
            </a:r>
            <a:r>
              <a:rPr lang="en-US" baseline="0" dirty="0" smtClean="0"/>
              <a:t> to join an existing team.  The team admin(s) must approve my request to join.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We should fix outstanding bugs and assess the usability of the existing teams feature,</a:t>
            </a:r>
            <a:r>
              <a:rPr lang="en-US" baseline="0" dirty="0" smtClean="0">
                <a:solidFill>
                  <a:srgbClr val="FF0000"/>
                </a:solidFill>
              </a:rPr>
              <a:t> but I don’t think it needs to change.</a:t>
            </a: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24</a:t>
            </a:fld>
            <a:endParaRPr lang="en-US"/>
          </a:p>
        </p:txBody>
      </p:sp>
    </p:spTree>
    <p:extLst>
      <p:ext uri="{BB962C8B-B14F-4D97-AF65-F5344CB8AC3E}">
        <p14:creationId xmlns:p14="http://schemas.microsoft.com/office/powerpoint/2010/main" xmlns="" val="1174389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25</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26</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27</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Embedded help on what teams are and how they relate to the challenge.  Should be done in the style of the existing</a:t>
            </a:r>
            <a:r>
              <a:rPr lang="en-US" baseline="0" dirty="0" smtClean="0"/>
              <a:t> Team registration wizard</a:t>
            </a:r>
            <a:r>
              <a:rPr lang="en-US" baseline="0" dirty="0" smtClean="0"/>
              <a:t>.</a:t>
            </a:r>
          </a:p>
          <a:p>
            <a:endParaRPr lang="en-US" baseline="0" dirty="0" smtClean="0"/>
          </a:p>
          <a:p>
            <a:r>
              <a:rPr lang="en-US" baseline="0" dirty="0" smtClean="0"/>
              <a:t>Also have this content in the standard rules and guidance wiki pages of a challenge.</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6</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people are displayed</a:t>
            </a:r>
            <a:r>
              <a:rPr lang="en-US" baseline="0" dirty="0" smtClean="0"/>
              <a:t> as links from their name / login to their profile.  </a:t>
            </a:r>
          </a:p>
          <a:p>
            <a:r>
              <a:rPr lang="en-US" baseline="0" dirty="0" smtClean="0"/>
              <a:t>Users may register with anonymous user names and leave their profiles empty if they wish to remain anonymous.</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7</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of Brian’s profile </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8</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Since I am not yet registered for this challenge, Register Your Team tells me to first register as an individual. </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9</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Registration triggers the existing</a:t>
            </a:r>
            <a:r>
              <a:rPr lang="en-US" baseline="0" dirty="0" smtClean="0"/>
              <a:t> DREAM 9.0 registration wizard.  I don’t think it needs to </a:t>
            </a:r>
            <a:r>
              <a:rPr lang="en-US" baseline="0" dirty="0" smtClean="0"/>
              <a:t>change except maybe adding something about teams once individual registration is complete.</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10</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now registered.  Maybe</a:t>
            </a:r>
            <a:r>
              <a:rPr lang="en-US" baseline="0" dirty="0" smtClean="0"/>
              <a:t> I should be highlighted in some way in the registered Teams widget.  I can continue to participate as an individual with no additional sign up.</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11</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a:t>
            </a:r>
            <a:r>
              <a:rPr lang="en-US" baseline="0" dirty="0" smtClean="0"/>
              <a:t> widget for associating a team with a challenge.  Would open a wizard similar in style to the individual registration wizard.</a:t>
            </a:r>
          </a:p>
          <a:p>
            <a:endParaRPr lang="en-US" baseline="0" dirty="0" smtClean="0"/>
          </a:p>
          <a:p>
            <a:r>
              <a:rPr lang="en-US" baseline="0" dirty="0" smtClean="0"/>
              <a:t>The teams you can register are the teams on which you have the admin role.  </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14</a:t>
            </a:fld>
            <a:endParaRPr lang="en-US"/>
          </a:p>
        </p:txBody>
      </p:sp>
    </p:spTree>
    <p:extLst>
      <p:ext uri="{BB962C8B-B14F-4D97-AF65-F5344CB8AC3E}">
        <p14:creationId xmlns:p14="http://schemas.microsoft.com/office/powerpoint/2010/main" xmlns="" val="1784124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more explanation of what a team is and how it’s used.</a:t>
            </a:r>
            <a:endParaRPr lang="en-US" dirty="0"/>
          </a:p>
        </p:txBody>
      </p:sp>
      <p:sp>
        <p:nvSpPr>
          <p:cNvPr id="4" name="Slide Number Placeholder 3"/>
          <p:cNvSpPr>
            <a:spLocks noGrp="1"/>
          </p:cNvSpPr>
          <p:nvPr>
            <p:ph type="sldNum" sz="quarter" idx="10"/>
          </p:nvPr>
        </p:nvSpPr>
        <p:spPr/>
        <p:txBody>
          <a:bodyPr/>
          <a:lstStyle/>
          <a:p>
            <a:fld id="{63E23CE8-D63E-45E7-B881-DE9166CBE3D4}"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991646-4FC8-43FF-9D6A-BAD2F5748D21}"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43303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91646-4FC8-43FF-9D6A-BAD2F5748D21}"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340292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91646-4FC8-43FF-9D6A-BAD2F5748D21}"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3580829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991646-4FC8-43FF-9D6A-BAD2F5748D21}"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1289093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991646-4FC8-43FF-9D6A-BAD2F5748D21}"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3844539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991646-4FC8-43FF-9D6A-BAD2F5748D21}"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387510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991646-4FC8-43FF-9D6A-BAD2F5748D21}" type="datetimeFigureOut">
              <a:rPr lang="en-US" smtClean="0"/>
              <a:pPr/>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182337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991646-4FC8-43FF-9D6A-BAD2F5748D21}" type="datetimeFigureOut">
              <a:rPr lang="en-US" smtClean="0"/>
              <a:pPr/>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38198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991646-4FC8-43FF-9D6A-BAD2F5748D21}" type="datetimeFigureOut">
              <a:rPr lang="en-US" smtClean="0"/>
              <a:pPr/>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2240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91646-4FC8-43FF-9D6A-BAD2F5748D21}"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322443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91646-4FC8-43FF-9D6A-BAD2F5748D21}"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1924198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91646-4FC8-43FF-9D6A-BAD2F5748D21}" type="datetimeFigureOut">
              <a:rPr lang="en-US" smtClean="0"/>
              <a:pPr/>
              <a:t>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FDC20-DCAB-4F82-A53A-6EE986DD9524}" type="slidenum">
              <a:rPr lang="en-US" smtClean="0"/>
              <a:pPr/>
              <a:t>‹#›</a:t>
            </a:fld>
            <a:endParaRPr lang="en-US"/>
          </a:p>
        </p:txBody>
      </p:sp>
    </p:spTree>
    <p:extLst>
      <p:ext uri="{BB962C8B-B14F-4D97-AF65-F5344CB8AC3E}">
        <p14:creationId xmlns:p14="http://schemas.microsoft.com/office/powerpoint/2010/main" xmlns="" val="36073411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Tracking Teams in DREAM Challenges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87109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Rounded Rectangle 5"/>
          <p:cNvSpPr/>
          <p:nvPr/>
        </p:nvSpPr>
        <p:spPr>
          <a:xfrm>
            <a:off x="76200" y="2962275"/>
            <a:ext cx="24384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Yourself</a:t>
            </a:r>
            <a:endParaRPr lang="en-US" dirty="0"/>
          </a:p>
        </p:txBody>
      </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323439"/>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a:solidFill>
                <a:schemeClr val="tx2"/>
              </a:solidFill>
            </a:endParaRPr>
          </a:p>
        </p:txBody>
      </p:sp>
      <p:sp>
        <p:nvSpPr>
          <p:cNvPr id="14" name="TextBox 13"/>
          <p:cNvSpPr txBox="1"/>
          <p:nvPr/>
        </p:nvSpPr>
        <p:spPr>
          <a:xfrm>
            <a:off x="2090526" y="3680178"/>
            <a:ext cx="760144" cy="369332"/>
          </a:xfrm>
          <a:prstGeom prst="rect">
            <a:avLst/>
          </a:prstGeom>
          <a:noFill/>
        </p:spPr>
        <p:txBody>
          <a:bodyPr wrap="none" rtlCol="0">
            <a:spAutoFit/>
          </a:bodyPr>
          <a:lstStyle/>
          <a:p>
            <a:r>
              <a:rPr lang="en-US" u="sng" dirty="0" smtClean="0">
                <a:solidFill>
                  <a:schemeClr val="tx2"/>
                </a:solidFill>
              </a:rPr>
              <a:t>About</a:t>
            </a:r>
            <a:endParaRPr lang="en-US" u="sng" dirty="0">
              <a:solidFill>
                <a:schemeClr val="tx2"/>
              </a:solidFill>
            </a:endParaRPr>
          </a:p>
        </p:txBody>
      </p:sp>
      <p:pic>
        <p:nvPicPr>
          <p:cNvPr id="17" name="Picture 16"/>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271" t="10741" r="39271" b="32037"/>
          <a:stretch/>
        </p:blipFill>
        <p:spPr bwMode="auto">
          <a:xfrm>
            <a:off x="2850670" y="2389389"/>
            <a:ext cx="4781550" cy="33127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Freeform 2"/>
          <p:cNvSpPr/>
          <p:nvPr/>
        </p:nvSpPr>
        <p:spPr>
          <a:xfrm>
            <a:off x="2000250" y="3467100"/>
            <a:ext cx="1562100" cy="388942"/>
          </a:xfrm>
          <a:custGeom>
            <a:avLst/>
            <a:gdLst>
              <a:gd name="connsiteX0" fmla="*/ 0 w 1562100"/>
              <a:gd name="connsiteY0" fmla="*/ 19050 h 388942"/>
              <a:gd name="connsiteX1" fmla="*/ 723900 w 1562100"/>
              <a:gd name="connsiteY1" fmla="*/ 381000 h 388942"/>
              <a:gd name="connsiteX2" fmla="*/ 1314450 w 1562100"/>
              <a:gd name="connsiteY2" fmla="*/ 247650 h 388942"/>
              <a:gd name="connsiteX3" fmla="*/ 1562100 w 1562100"/>
              <a:gd name="connsiteY3" fmla="*/ 0 h 388942"/>
            </a:gdLst>
            <a:ahLst/>
            <a:cxnLst>
              <a:cxn ang="0">
                <a:pos x="connsiteX0" y="connsiteY0"/>
              </a:cxn>
              <a:cxn ang="0">
                <a:pos x="connsiteX1" y="connsiteY1"/>
              </a:cxn>
              <a:cxn ang="0">
                <a:pos x="connsiteX2" y="connsiteY2"/>
              </a:cxn>
              <a:cxn ang="0">
                <a:pos x="connsiteX3" y="connsiteY3"/>
              </a:cxn>
            </a:cxnLst>
            <a:rect l="l" t="t" r="r" b="b"/>
            <a:pathLst>
              <a:path w="1562100" h="388942">
                <a:moveTo>
                  <a:pt x="0" y="19050"/>
                </a:moveTo>
                <a:cubicBezTo>
                  <a:pt x="252412" y="180975"/>
                  <a:pt x="504825" y="342900"/>
                  <a:pt x="723900" y="381000"/>
                </a:cubicBezTo>
                <a:cubicBezTo>
                  <a:pt x="942975" y="419100"/>
                  <a:pt x="1174750" y="311150"/>
                  <a:pt x="1314450" y="247650"/>
                </a:cubicBezTo>
                <a:cubicBezTo>
                  <a:pt x="1454150" y="184150"/>
                  <a:pt x="1508125" y="92075"/>
                  <a:pt x="1562100" y="0"/>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65239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569660"/>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t>Individual</a:t>
            </a:r>
            <a:r>
              <a:rPr lang="en-US" sz="1600" dirty="0" smtClean="0">
                <a:solidFill>
                  <a:schemeClr val="tx2"/>
                </a:solidFill>
              </a:rPr>
              <a:t>		</a:t>
            </a:r>
            <a:r>
              <a:rPr lang="en-US" sz="1600" u="sng" dirty="0" smtClean="0">
                <a:solidFill>
                  <a:schemeClr val="tx2"/>
                </a:solidFill>
              </a:rPr>
              <a:t>Mike Kellen</a:t>
            </a:r>
            <a:endParaRPr lang="en-US" sz="1600" u="sng" dirty="0">
              <a:solidFill>
                <a:schemeClr val="tx2"/>
              </a:solidFill>
            </a:endParaRPr>
          </a:p>
        </p:txBody>
      </p:sp>
      <p:sp>
        <p:nvSpPr>
          <p:cNvPr id="17" name="Rounded Rectangle 16"/>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sp>
        <p:nvSpPr>
          <p:cNvPr id="18" name="TextBox 17"/>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3" name="Freeform 2"/>
          <p:cNvSpPr/>
          <p:nvPr/>
        </p:nvSpPr>
        <p:spPr>
          <a:xfrm>
            <a:off x="3026740" y="5943600"/>
            <a:ext cx="1333702" cy="476250"/>
          </a:xfrm>
          <a:custGeom>
            <a:avLst/>
            <a:gdLst>
              <a:gd name="connsiteX0" fmla="*/ 1259510 w 1333702"/>
              <a:gd name="connsiteY0" fmla="*/ 476250 h 476250"/>
              <a:gd name="connsiteX1" fmla="*/ 1221410 w 1333702"/>
              <a:gd name="connsiteY1" fmla="*/ 438150 h 476250"/>
              <a:gd name="connsiteX2" fmla="*/ 192710 w 1333702"/>
              <a:gd name="connsiteY2" fmla="*/ 285750 h 476250"/>
              <a:gd name="connsiteX3" fmla="*/ 2210 w 1333702"/>
              <a:gd name="connsiteY3" fmla="*/ 0 h 476250"/>
            </a:gdLst>
            <a:ahLst/>
            <a:cxnLst>
              <a:cxn ang="0">
                <a:pos x="connsiteX0" y="connsiteY0"/>
              </a:cxn>
              <a:cxn ang="0">
                <a:pos x="connsiteX1" y="connsiteY1"/>
              </a:cxn>
              <a:cxn ang="0">
                <a:pos x="connsiteX2" y="connsiteY2"/>
              </a:cxn>
              <a:cxn ang="0">
                <a:pos x="connsiteX3" y="connsiteY3"/>
              </a:cxn>
            </a:cxnLst>
            <a:rect l="l" t="t" r="r" b="b"/>
            <a:pathLst>
              <a:path w="1333702" h="476250">
                <a:moveTo>
                  <a:pt x="1259510" y="476250"/>
                </a:moveTo>
                <a:cubicBezTo>
                  <a:pt x="1329360" y="473075"/>
                  <a:pt x="1399210" y="469900"/>
                  <a:pt x="1221410" y="438150"/>
                </a:cubicBezTo>
                <a:cubicBezTo>
                  <a:pt x="1043610" y="406400"/>
                  <a:pt x="395910" y="358775"/>
                  <a:pt x="192710" y="285750"/>
                </a:cubicBezTo>
                <a:cubicBezTo>
                  <a:pt x="-10490" y="212725"/>
                  <a:pt x="-4140" y="106362"/>
                  <a:pt x="2210" y="0"/>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19600" y="6235184"/>
            <a:ext cx="995978" cy="369332"/>
          </a:xfrm>
          <a:prstGeom prst="rect">
            <a:avLst/>
          </a:prstGeom>
          <a:noFill/>
        </p:spPr>
        <p:txBody>
          <a:bodyPr wrap="none" rtlCol="0">
            <a:spAutoFit/>
          </a:bodyPr>
          <a:lstStyle/>
          <a:p>
            <a:r>
              <a:rPr lang="en-US" dirty="0" smtClean="0">
                <a:solidFill>
                  <a:srgbClr val="FF0000"/>
                </a:solidFill>
              </a:rPr>
              <a:t>Updated</a:t>
            </a:r>
            <a:endParaRPr lang="en-US" dirty="0">
              <a:solidFill>
                <a:srgbClr val="FF0000"/>
              </a:solidFill>
            </a:endParaRPr>
          </a:p>
        </p:txBody>
      </p:sp>
    </p:spTree>
    <p:extLst>
      <p:ext uri="{BB962C8B-B14F-4D97-AF65-F5344CB8AC3E}">
        <p14:creationId xmlns:p14="http://schemas.microsoft.com/office/powerpoint/2010/main" xmlns="" val="3362052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fontScale="90000"/>
          </a:bodyPr>
          <a:lstStyle/>
          <a:p>
            <a:r>
              <a:rPr lang="en-US" dirty="0" smtClean="0"/>
              <a:t>Option 1: Participate as Individual</a:t>
            </a:r>
            <a:br>
              <a:rPr lang="en-US" dirty="0" smtClean="0"/>
            </a:br>
            <a:r>
              <a:rPr lang="en-US" sz="3600" dirty="0" smtClean="0"/>
              <a:t>No additional steps needed</a:t>
            </a:r>
            <a:endParaRPr lang="en-US" dirty="0"/>
          </a:p>
        </p:txBody>
      </p:sp>
    </p:spTree>
    <p:extLst>
      <p:ext uri="{BB962C8B-B14F-4D97-AF65-F5344CB8AC3E}">
        <p14:creationId xmlns:p14="http://schemas.microsoft.com/office/powerpoint/2010/main" xmlns="" val="2238332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a:bodyPr>
          <a:lstStyle/>
          <a:p>
            <a:r>
              <a:rPr lang="en-US" dirty="0" smtClean="0"/>
              <a:t>Option 2: Create a new Team</a:t>
            </a:r>
            <a:endParaRPr lang="en-US" dirty="0"/>
          </a:p>
        </p:txBody>
      </p:sp>
    </p:spTree>
    <p:extLst>
      <p:ext uri="{BB962C8B-B14F-4D97-AF65-F5344CB8AC3E}">
        <p14:creationId xmlns:p14="http://schemas.microsoft.com/office/powerpoint/2010/main" xmlns="" val="4120651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569660"/>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Cardinals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t>Individual</a:t>
            </a:r>
            <a:r>
              <a:rPr lang="en-US" sz="1600" dirty="0" smtClean="0">
                <a:solidFill>
                  <a:schemeClr val="tx2"/>
                </a:solidFill>
              </a:rPr>
              <a:t>		</a:t>
            </a:r>
            <a:r>
              <a:rPr lang="en-US" sz="1600" u="sng" dirty="0" smtClean="0">
                <a:solidFill>
                  <a:schemeClr val="tx2"/>
                </a:solidFill>
              </a:rPr>
              <a:t>Mike Kellen</a:t>
            </a:r>
            <a:endParaRPr lang="en-US" sz="1600" u="sng" dirty="0">
              <a:solidFill>
                <a:schemeClr val="tx2"/>
              </a:solidFill>
            </a:endParaRPr>
          </a:p>
        </p:txBody>
      </p:sp>
      <p:sp>
        <p:nvSpPr>
          <p:cNvPr id="17" name="Rounded Rectangle 16"/>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sp>
        <p:nvSpPr>
          <p:cNvPr id="23" name="Rounded Rectangle 22"/>
          <p:cNvSpPr/>
          <p:nvPr/>
        </p:nvSpPr>
        <p:spPr>
          <a:xfrm>
            <a:off x="2630311" y="2938638"/>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8" name="Rounded Rectangle 7"/>
          <p:cNvSpPr/>
          <p:nvPr/>
        </p:nvSpPr>
        <p:spPr>
          <a:xfrm>
            <a:off x="6369276" y="3729106"/>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8" name="TextBox 17"/>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grpSp>
        <p:nvGrpSpPr>
          <p:cNvPr id="26" name="Group 25"/>
          <p:cNvGrpSpPr/>
          <p:nvPr/>
        </p:nvGrpSpPr>
        <p:grpSpPr>
          <a:xfrm>
            <a:off x="4218482" y="2481331"/>
            <a:ext cx="4648200" cy="3919469"/>
            <a:chOff x="4218482" y="2481331"/>
            <a:chExt cx="4648200" cy="3919469"/>
          </a:xfrm>
        </p:grpSpPr>
        <p:sp>
          <p:nvSpPr>
            <p:cNvPr id="15" name="Rectangle 14"/>
            <p:cNvSpPr/>
            <p:nvPr/>
          </p:nvSpPr>
          <p:spPr>
            <a:xfrm>
              <a:off x="4218482" y="2481331"/>
              <a:ext cx="4648200" cy="3919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To register a team for this  Challenge you must  first be an admin on an existing Synapse Team.  As a team admin, you can invite or remove people from your team.   </a:t>
              </a:r>
              <a:r>
                <a:rPr lang="en-US" u="sng" dirty="0" smtClean="0">
                  <a:solidFill>
                    <a:srgbClr val="0070C0"/>
                  </a:solidFill>
                </a:rPr>
                <a:t>More about Synapse Teams</a:t>
              </a:r>
              <a:r>
                <a:rPr lang="en-US" dirty="0" smtClean="0">
                  <a:solidFill>
                    <a:schemeClr val="tx1"/>
                  </a:solidFill>
                </a:rPr>
                <a:t>.  </a:t>
              </a:r>
            </a:p>
            <a:p>
              <a:endParaRPr lang="en-US" dirty="0" smtClean="0">
                <a:solidFill>
                  <a:schemeClr val="tx1"/>
                </a:solidFill>
              </a:endParaRPr>
            </a:p>
            <a:p>
              <a:r>
                <a:rPr lang="en-US" dirty="0" smtClean="0">
                  <a:solidFill>
                    <a:schemeClr val="tx1"/>
                  </a:solidFill>
                </a:rPr>
                <a:t>Here are the teams you can currently register:</a:t>
              </a:r>
            </a:p>
            <a:p>
              <a:r>
                <a:rPr lang="en-US" dirty="0" smtClean="0">
                  <a:solidFill>
                    <a:schemeClr val="tx1"/>
                  </a:solidFill>
                </a:rPr>
                <a:t>      Dogs</a:t>
              </a:r>
            </a:p>
            <a:p>
              <a:r>
                <a:rPr lang="en-US" dirty="0">
                  <a:solidFill>
                    <a:schemeClr val="tx1"/>
                  </a:solidFill>
                </a:rPr>
                <a:t> </a:t>
              </a:r>
              <a:r>
                <a:rPr lang="en-US" dirty="0" smtClean="0">
                  <a:solidFill>
                    <a:schemeClr val="tx1"/>
                  </a:solidFill>
                </a:rPr>
                <a:t>     Cats</a:t>
              </a:r>
            </a:p>
            <a:p>
              <a:r>
                <a:rPr lang="en-US" dirty="0">
                  <a:solidFill>
                    <a:schemeClr val="tx1"/>
                  </a:solidFill>
                </a:rPr>
                <a:t> </a:t>
              </a:r>
              <a:r>
                <a:rPr lang="en-US" dirty="0" smtClean="0">
                  <a:solidFill>
                    <a:schemeClr val="tx1"/>
                  </a:solidFill>
                </a:rPr>
                <a:t>     Pigs</a:t>
              </a:r>
              <a:endParaRPr lang="en-US" dirty="0">
                <a:solidFill>
                  <a:schemeClr val="tx1"/>
                </a:solidFill>
              </a:endParaRPr>
            </a:p>
            <a:p>
              <a:pPr algn="ctr"/>
              <a:endParaRPr lang="en-US" dirty="0" smtClean="0">
                <a:solidFill>
                  <a:schemeClr val="tx1"/>
                </a:solidFill>
              </a:endParaRPr>
            </a:p>
          </p:txBody>
        </p:sp>
        <p:sp>
          <p:nvSpPr>
            <p:cNvPr id="6" name="Rectangle 5"/>
            <p:cNvSpPr/>
            <p:nvPr/>
          </p:nvSpPr>
          <p:spPr>
            <a:xfrm>
              <a:off x="4388076" y="4495800"/>
              <a:ext cx="228600" cy="222521"/>
            </a:xfrm>
            <a:prstGeom prst="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4388076" y="4761324"/>
              <a:ext cx="228600" cy="222521"/>
            </a:xfrm>
            <a:prstGeom prst="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4388076" y="5022573"/>
              <a:ext cx="228600" cy="222521"/>
            </a:xfrm>
            <a:prstGeom prst="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ounded Rectangle 15"/>
            <p:cNvSpPr/>
            <p:nvPr/>
          </p:nvSpPr>
          <p:spPr>
            <a:xfrm>
              <a:off x="6542582" y="5947507"/>
              <a:ext cx="1371600" cy="341250"/>
            </a:xfrm>
            <a:prstGeom prst="roundRect">
              <a:avLst/>
            </a:prstGeom>
            <a:solidFill>
              <a:schemeClr val="tx2">
                <a:lumMod val="40000"/>
                <a:lumOff val="60000"/>
              </a:schemeClr>
            </a:solid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Register Team</a:t>
              </a:r>
              <a:endParaRPr lang="en-US" sz="1400" dirty="0">
                <a:solidFill>
                  <a:schemeClr val="tx1"/>
                </a:solidFill>
              </a:endParaRPr>
            </a:p>
          </p:txBody>
        </p:sp>
        <p:sp>
          <p:nvSpPr>
            <p:cNvPr id="21" name="TextBox 20"/>
            <p:cNvSpPr txBox="1"/>
            <p:nvPr/>
          </p:nvSpPr>
          <p:spPr>
            <a:xfrm>
              <a:off x="8008268" y="5940445"/>
              <a:ext cx="734496" cy="338554"/>
            </a:xfrm>
            <a:prstGeom prst="rect">
              <a:avLst/>
            </a:prstGeom>
            <a:noFill/>
          </p:spPr>
          <p:txBody>
            <a:bodyPr wrap="none" rtlCol="0">
              <a:spAutoFit/>
            </a:bodyPr>
            <a:lstStyle/>
            <a:p>
              <a:r>
                <a:rPr lang="en-US" sz="1600" u="sng" dirty="0" smtClean="0">
                  <a:solidFill>
                    <a:srgbClr val="0070C0"/>
                  </a:solidFill>
                </a:rPr>
                <a:t>Cancel</a:t>
              </a:r>
              <a:endParaRPr lang="en-US" u="sng" dirty="0">
                <a:solidFill>
                  <a:srgbClr val="0070C0"/>
                </a:solidFill>
              </a:endParaRPr>
            </a:p>
          </p:txBody>
        </p:sp>
      </p:grpSp>
      <p:sp>
        <p:nvSpPr>
          <p:cNvPr id="25" name="Freeform 24"/>
          <p:cNvSpPr/>
          <p:nvPr/>
        </p:nvSpPr>
        <p:spPr>
          <a:xfrm>
            <a:off x="3296356" y="3499556"/>
            <a:ext cx="993422" cy="474133"/>
          </a:xfrm>
          <a:custGeom>
            <a:avLst/>
            <a:gdLst>
              <a:gd name="connsiteX0" fmla="*/ 0 w 993422"/>
              <a:gd name="connsiteY0" fmla="*/ 0 h 474133"/>
              <a:gd name="connsiteX1" fmla="*/ 214488 w 993422"/>
              <a:gd name="connsiteY1" fmla="*/ 338666 h 474133"/>
              <a:gd name="connsiteX2" fmla="*/ 993422 w 993422"/>
              <a:gd name="connsiteY2" fmla="*/ 474133 h 474133"/>
            </a:gdLst>
            <a:ahLst/>
            <a:cxnLst>
              <a:cxn ang="0">
                <a:pos x="connsiteX0" y="connsiteY0"/>
              </a:cxn>
              <a:cxn ang="0">
                <a:pos x="connsiteX1" y="connsiteY1"/>
              </a:cxn>
              <a:cxn ang="0">
                <a:pos x="connsiteX2" y="connsiteY2"/>
              </a:cxn>
            </a:cxnLst>
            <a:rect l="l" t="t" r="r" b="b"/>
            <a:pathLst>
              <a:path w="993422" h="474133">
                <a:moveTo>
                  <a:pt x="0" y="0"/>
                </a:moveTo>
                <a:cubicBezTo>
                  <a:pt x="24459" y="129822"/>
                  <a:pt x="48918" y="259644"/>
                  <a:pt x="214488" y="338666"/>
                </a:cubicBezTo>
                <a:cubicBezTo>
                  <a:pt x="380058" y="417688"/>
                  <a:pt x="686740" y="445910"/>
                  <a:pt x="993422" y="474133"/>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388076" y="5334000"/>
            <a:ext cx="2090191" cy="415513"/>
          </a:xfrm>
          <a:prstGeom prst="round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solidFill>
                  <a:schemeClr val="tx1"/>
                </a:solidFill>
              </a:rPr>
              <a:t>Manage your Teams</a:t>
            </a:r>
            <a:endParaRPr lang="en-US" sz="1600" dirty="0">
              <a:solidFill>
                <a:schemeClr val="tx1"/>
              </a:solidFill>
            </a:endParaRPr>
          </a:p>
        </p:txBody>
      </p:sp>
      <p:sp>
        <p:nvSpPr>
          <p:cNvPr id="28" name="Freeform 27"/>
          <p:cNvSpPr/>
          <p:nvPr/>
        </p:nvSpPr>
        <p:spPr>
          <a:xfrm>
            <a:off x="5410200" y="5772150"/>
            <a:ext cx="556922" cy="990600"/>
          </a:xfrm>
          <a:custGeom>
            <a:avLst/>
            <a:gdLst>
              <a:gd name="connsiteX0" fmla="*/ 552450 w 556922"/>
              <a:gd name="connsiteY0" fmla="*/ 0 h 990600"/>
              <a:gd name="connsiteX1" fmla="*/ 476250 w 556922"/>
              <a:gd name="connsiteY1" fmla="*/ 800100 h 990600"/>
              <a:gd name="connsiteX2" fmla="*/ 0 w 556922"/>
              <a:gd name="connsiteY2" fmla="*/ 990600 h 990600"/>
            </a:gdLst>
            <a:ahLst/>
            <a:cxnLst>
              <a:cxn ang="0">
                <a:pos x="connsiteX0" y="connsiteY0"/>
              </a:cxn>
              <a:cxn ang="0">
                <a:pos x="connsiteX1" y="connsiteY1"/>
              </a:cxn>
              <a:cxn ang="0">
                <a:pos x="connsiteX2" y="connsiteY2"/>
              </a:cxn>
            </a:cxnLst>
            <a:rect l="l" t="t" r="r" b="b"/>
            <a:pathLst>
              <a:path w="556922" h="990600">
                <a:moveTo>
                  <a:pt x="552450" y="0"/>
                </a:moveTo>
                <a:cubicBezTo>
                  <a:pt x="560387" y="317500"/>
                  <a:pt x="568325" y="635000"/>
                  <a:pt x="476250" y="800100"/>
                </a:cubicBezTo>
                <a:cubicBezTo>
                  <a:pt x="384175" y="965200"/>
                  <a:pt x="192087" y="977900"/>
                  <a:pt x="0" y="990600"/>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998738" y="6488668"/>
            <a:ext cx="2726324" cy="369332"/>
          </a:xfrm>
          <a:prstGeom prst="rect">
            <a:avLst/>
          </a:prstGeom>
          <a:noFill/>
        </p:spPr>
        <p:txBody>
          <a:bodyPr wrap="none" rtlCol="0">
            <a:spAutoFit/>
          </a:bodyPr>
          <a:lstStyle/>
          <a:p>
            <a:r>
              <a:rPr lang="en-US" dirty="0" smtClean="0">
                <a:solidFill>
                  <a:srgbClr val="FF0000"/>
                </a:solidFill>
              </a:rPr>
              <a:t>To Profile Page / Teams Tab</a:t>
            </a:r>
            <a:endParaRPr lang="en-US" dirty="0">
              <a:solidFill>
                <a:srgbClr val="FF0000"/>
              </a:solidFill>
            </a:endParaRPr>
          </a:p>
        </p:txBody>
      </p:sp>
    </p:spTree>
    <p:extLst>
      <p:ext uri="{BB962C8B-B14F-4D97-AF65-F5344CB8AC3E}">
        <p14:creationId xmlns:p14="http://schemas.microsoft.com/office/powerpoint/2010/main" xmlns="" val="3709176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050" y="0"/>
            <a:ext cx="8876184" cy="3048000"/>
            <a:chOff x="-19050" y="0"/>
            <a:chExt cx="8876184" cy="3048000"/>
          </a:xfrm>
        </p:grpSpPr>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084" t="7592" r="25416" b="48148"/>
            <a:stretch/>
          </p:blipFill>
          <p:spPr bwMode="auto">
            <a:xfrm>
              <a:off x="-19050" y="0"/>
              <a:ext cx="8876184"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638800" y="1143000"/>
              <a:ext cx="1905000" cy="990600"/>
            </a:xfrm>
            <a:prstGeom prst="rect">
              <a:avLst/>
            </a:prstGeom>
            <a:solidFill>
              <a:schemeClr val="bg1"/>
            </a:solidFill>
            <a:ln w="38100">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xmlns="" val="876388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9050" y="0"/>
            <a:ext cx="8876184" cy="3048000"/>
            <a:chOff x="-19050" y="0"/>
            <a:chExt cx="8876184" cy="304800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84" t="7592" r="25416" b="48148"/>
            <a:stretch/>
          </p:blipFill>
          <p:spPr bwMode="auto">
            <a:xfrm>
              <a:off x="-19050" y="0"/>
              <a:ext cx="8876184"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638800" y="1143000"/>
              <a:ext cx="1905000" cy="990600"/>
            </a:xfrm>
            <a:prstGeom prst="rect">
              <a:avLst/>
            </a:prstGeom>
            <a:solidFill>
              <a:schemeClr val="bg1"/>
            </a:solidFill>
            <a:ln w="38100">
              <a:no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TextBox 4"/>
          <p:cNvSpPr txBox="1"/>
          <p:nvPr/>
        </p:nvSpPr>
        <p:spPr>
          <a:xfrm>
            <a:off x="2286000" y="2436911"/>
            <a:ext cx="1511311" cy="276999"/>
          </a:xfrm>
          <a:prstGeom prst="rect">
            <a:avLst/>
          </a:prstGeom>
          <a:noFill/>
        </p:spPr>
        <p:txBody>
          <a:bodyPr wrap="none" rtlCol="0">
            <a:spAutoFit/>
          </a:bodyPr>
          <a:lstStyle/>
          <a:p>
            <a:r>
              <a:rPr lang="en-US" sz="1200" dirty="0" smtClean="0">
                <a:solidFill>
                  <a:srgbClr val="FF0000"/>
                </a:solidFill>
              </a:rPr>
              <a:t>Mike Challenge Team</a:t>
            </a:r>
            <a:endParaRPr lang="en-US" sz="1200" dirty="0">
              <a:solidFill>
                <a:srgbClr val="FF0000"/>
              </a:solidFill>
            </a:endParaRPr>
          </a:p>
        </p:txBody>
      </p:sp>
      <p:sp>
        <p:nvSpPr>
          <p:cNvPr id="6" name="Oval 5"/>
          <p:cNvSpPr/>
          <p:nvPr/>
        </p:nvSpPr>
        <p:spPr>
          <a:xfrm>
            <a:off x="4572000" y="2209800"/>
            <a:ext cx="914400" cy="609600"/>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xmlns="" val="2095429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084" t="7592" r="25416" b="48148"/>
          <a:stretch/>
        </p:blipFill>
        <p:spPr bwMode="auto">
          <a:xfrm>
            <a:off x="-19050" y="0"/>
            <a:ext cx="8876184" cy="304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291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64" t="7778" r="25729" b="48333"/>
          <a:stretch/>
        </p:blipFill>
        <p:spPr bwMode="auto">
          <a:xfrm>
            <a:off x="0" y="0"/>
            <a:ext cx="9144000" cy="31047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Oval 1"/>
          <p:cNvSpPr/>
          <p:nvPr/>
        </p:nvSpPr>
        <p:spPr>
          <a:xfrm>
            <a:off x="0" y="1066800"/>
            <a:ext cx="1295400" cy="485584"/>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reeform 2"/>
          <p:cNvSpPr/>
          <p:nvPr/>
        </p:nvSpPr>
        <p:spPr>
          <a:xfrm>
            <a:off x="1390650" y="913015"/>
            <a:ext cx="1371600" cy="382385"/>
          </a:xfrm>
          <a:custGeom>
            <a:avLst/>
            <a:gdLst>
              <a:gd name="connsiteX0" fmla="*/ 0 w 1371600"/>
              <a:gd name="connsiteY0" fmla="*/ 382385 h 382385"/>
              <a:gd name="connsiteX1" fmla="*/ 647700 w 1371600"/>
              <a:gd name="connsiteY1" fmla="*/ 58535 h 382385"/>
              <a:gd name="connsiteX2" fmla="*/ 1371600 w 1371600"/>
              <a:gd name="connsiteY2" fmla="*/ 1385 h 382385"/>
            </a:gdLst>
            <a:ahLst/>
            <a:cxnLst>
              <a:cxn ang="0">
                <a:pos x="connsiteX0" y="connsiteY0"/>
              </a:cxn>
              <a:cxn ang="0">
                <a:pos x="connsiteX1" y="connsiteY1"/>
              </a:cxn>
              <a:cxn ang="0">
                <a:pos x="connsiteX2" y="connsiteY2"/>
              </a:cxn>
            </a:cxnLst>
            <a:rect l="l" t="t" r="r" b="b"/>
            <a:pathLst>
              <a:path w="1371600" h="382385">
                <a:moveTo>
                  <a:pt x="0" y="382385"/>
                </a:moveTo>
                <a:cubicBezTo>
                  <a:pt x="209550" y="252210"/>
                  <a:pt x="419100" y="122035"/>
                  <a:pt x="647700" y="58535"/>
                </a:cubicBezTo>
                <a:cubicBezTo>
                  <a:pt x="876300" y="-4965"/>
                  <a:pt x="1123950" y="-1790"/>
                  <a:pt x="1371600" y="1385"/>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71800" y="913015"/>
            <a:ext cx="5298182" cy="369332"/>
          </a:xfrm>
          <a:prstGeom prst="rect">
            <a:avLst/>
          </a:prstGeom>
          <a:noFill/>
        </p:spPr>
        <p:txBody>
          <a:bodyPr wrap="none" rtlCol="0">
            <a:spAutoFit/>
          </a:bodyPr>
          <a:lstStyle/>
          <a:p>
            <a:r>
              <a:rPr lang="en-US" dirty="0" smtClean="0">
                <a:solidFill>
                  <a:srgbClr val="FF0000"/>
                </a:solidFill>
              </a:rPr>
              <a:t>This sends out invitation to join team to new members</a:t>
            </a:r>
            <a:endParaRPr lang="en-US" dirty="0">
              <a:solidFill>
                <a:srgbClr val="FF0000"/>
              </a:solidFill>
            </a:endParaRPr>
          </a:p>
        </p:txBody>
      </p:sp>
    </p:spTree>
    <p:extLst>
      <p:ext uri="{BB962C8B-B14F-4D97-AF65-F5344CB8AC3E}">
        <p14:creationId xmlns:p14="http://schemas.microsoft.com/office/powerpoint/2010/main" xmlns="" val="347282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569660"/>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Cardinals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t>Individual</a:t>
            </a:r>
            <a:r>
              <a:rPr lang="en-US" sz="1600" dirty="0" smtClean="0">
                <a:solidFill>
                  <a:schemeClr val="tx2"/>
                </a:solidFill>
              </a:rPr>
              <a:t>		</a:t>
            </a:r>
            <a:r>
              <a:rPr lang="en-US" sz="1600" u="sng" dirty="0" smtClean="0">
                <a:solidFill>
                  <a:schemeClr val="tx2"/>
                </a:solidFill>
              </a:rPr>
              <a:t>Mike Kellen</a:t>
            </a:r>
            <a:endParaRPr lang="en-US" sz="1600" u="sng" dirty="0">
              <a:solidFill>
                <a:schemeClr val="tx2"/>
              </a:solidFill>
            </a:endParaRPr>
          </a:p>
        </p:txBody>
      </p:sp>
      <p:sp>
        <p:nvSpPr>
          <p:cNvPr id="17" name="Rounded Rectangle 16"/>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sp>
        <p:nvSpPr>
          <p:cNvPr id="23" name="Rounded Rectangle 22"/>
          <p:cNvSpPr/>
          <p:nvPr/>
        </p:nvSpPr>
        <p:spPr>
          <a:xfrm>
            <a:off x="2630311" y="2938638"/>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8" name="Rounded Rectangle 7"/>
          <p:cNvSpPr/>
          <p:nvPr/>
        </p:nvSpPr>
        <p:spPr>
          <a:xfrm>
            <a:off x="6369276" y="3729106"/>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8" name="TextBox 17"/>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grpSp>
        <p:nvGrpSpPr>
          <p:cNvPr id="26" name="Group 25"/>
          <p:cNvGrpSpPr/>
          <p:nvPr/>
        </p:nvGrpSpPr>
        <p:grpSpPr>
          <a:xfrm>
            <a:off x="4218482" y="2481331"/>
            <a:ext cx="4648200" cy="3919469"/>
            <a:chOff x="4218482" y="2481331"/>
            <a:chExt cx="4648200" cy="3919469"/>
          </a:xfrm>
        </p:grpSpPr>
        <p:sp>
          <p:nvSpPr>
            <p:cNvPr id="15" name="Rectangle 14"/>
            <p:cNvSpPr/>
            <p:nvPr/>
          </p:nvSpPr>
          <p:spPr>
            <a:xfrm>
              <a:off x="4218482" y="2481331"/>
              <a:ext cx="4648200" cy="3919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To register a team for this  Challenge you must  first be an admin on an existing Synapse Team.  As a team admin, you can invite or remove people from your team.   </a:t>
              </a:r>
              <a:r>
                <a:rPr lang="en-US" u="sng" dirty="0" smtClean="0">
                  <a:solidFill>
                    <a:srgbClr val="0070C0"/>
                  </a:solidFill>
                </a:rPr>
                <a:t>More about Synapse Teams</a:t>
              </a:r>
              <a:r>
                <a:rPr lang="en-US" dirty="0" smtClean="0">
                  <a:solidFill>
                    <a:schemeClr val="tx1"/>
                  </a:solidFill>
                </a:rPr>
                <a:t>.  </a:t>
              </a:r>
            </a:p>
            <a:p>
              <a:endParaRPr lang="en-US" dirty="0" smtClean="0">
                <a:solidFill>
                  <a:schemeClr val="tx1"/>
                </a:solidFill>
              </a:endParaRPr>
            </a:p>
            <a:p>
              <a:r>
                <a:rPr lang="en-US" dirty="0" smtClean="0">
                  <a:solidFill>
                    <a:schemeClr val="tx1"/>
                  </a:solidFill>
                </a:rPr>
                <a:t>Here are the teams you can currently register:</a:t>
              </a:r>
            </a:p>
            <a:p>
              <a:r>
                <a:rPr lang="en-US" dirty="0" smtClean="0">
                  <a:solidFill>
                    <a:schemeClr val="tx1"/>
                  </a:solidFill>
                </a:rPr>
                <a:t>      Dogs</a:t>
              </a:r>
            </a:p>
            <a:p>
              <a:r>
                <a:rPr lang="en-US" dirty="0">
                  <a:solidFill>
                    <a:schemeClr val="tx1"/>
                  </a:solidFill>
                </a:rPr>
                <a:t> </a:t>
              </a:r>
              <a:r>
                <a:rPr lang="en-US" dirty="0" smtClean="0">
                  <a:solidFill>
                    <a:schemeClr val="tx1"/>
                  </a:solidFill>
                </a:rPr>
                <a:t>     Cats</a:t>
              </a:r>
            </a:p>
            <a:p>
              <a:r>
                <a:rPr lang="en-US" dirty="0">
                  <a:solidFill>
                    <a:schemeClr val="tx1"/>
                  </a:solidFill>
                </a:rPr>
                <a:t> </a:t>
              </a:r>
              <a:r>
                <a:rPr lang="en-US" dirty="0" smtClean="0">
                  <a:solidFill>
                    <a:schemeClr val="tx1"/>
                  </a:solidFill>
                </a:rPr>
                <a:t>     Pigs</a:t>
              </a:r>
            </a:p>
            <a:p>
              <a:r>
                <a:rPr lang="en-US" dirty="0">
                  <a:solidFill>
                    <a:schemeClr val="tx1"/>
                  </a:solidFill>
                </a:rPr>
                <a:t> </a:t>
              </a:r>
              <a:r>
                <a:rPr lang="en-US" dirty="0" smtClean="0">
                  <a:solidFill>
                    <a:schemeClr val="tx1"/>
                  </a:solidFill>
                </a:rPr>
                <a:t>      Mike Challenge Team</a:t>
              </a:r>
              <a:endParaRPr lang="en-US" dirty="0">
                <a:solidFill>
                  <a:schemeClr val="tx1"/>
                </a:solidFill>
              </a:endParaRPr>
            </a:p>
            <a:p>
              <a:pPr algn="ctr"/>
              <a:endParaRPr lang="en-US" dirty="0" smtClean="0">
                <a:solidFill>
                  <a:schemeClr val="tx1"/>
                </a:solidFill>
              </a:endParaRPr>
            </a:p>
          </p:txBody>
        </p:sp>
        <p:sp>
          <p:nvSpPr>
            <p:cNvPr id="6" name="Rectangle 5"/>
            <p:cNvSpPr/>
            <p:nvPr/>
          </p:nvSpPr>
          <p:spPr>
            <a:xfrm>
              <a:off x="4388076" y="4495800"/>
              <a:ext cx="228600" cy="222521"/>
            </a:xfrm>
            <a:prstGeom prst="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4388076" y="4761324"/>
              <a:ext cx="228600" cy="222521"/>
            </a:xfrm>
            <a:prstGeom prst="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4388076" y="5022573"/>
              <a:ext cx="228600" cy="222521"/>
            </a:xfrm>
            <a:prstGeom prst="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ounded Rectangle 15"/>
            <p:cNvSpPr/>
            <p:nvPr/>
          </p:nvSpPr>
          <p:spPr>
            <a:xfrm>
              <a:off x="6542582" y="5947507"/>
              <a:ext cx="1371600" cy="341250"/>
            </a:xfrm>
            <a:prstGeom prst="roundRect">
              <a:avLst/>
            </a:prstGeom>
            <a:solidFill>
              <a:schemeClr val="tx2">
                <a:lumMod val="40000"/>
                <a:lumOff val="60000"/>
              </a:schemeClr>
            </a:solid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Register Team</a:t>
              </a:r>
              <a:endParaRPr lang="en-US" sz="1400" dirty="0">
                <a:solidFill>
                  <a:schemeClr val="tx1"/>
                </a:solidFill>
              </a:endParaRPr>
            </a:p>
          </p:txBody>
        </p:sp>
        <p:sp>
          <p:nvSpPr>
            <p:cNvPr id="21" name="TextBox 20"/>
            <p:cNvSpPr txBox="1"/>
            <p:nvPr/>
          </p:nvSpPr>
          <p:spPr>
            <a:xfrm>
              <a:off x="8008268" y="5940445"/>
              <a:ext cx="734496" cy="338554"/>
            </a:xfrm>
            <a:prstGeom prst="rect">
              <a:avLst/>
            </a:prstGeom>
            <a:noFill/>
          </p:spPr>
          <p:txBody>
            <a:bodyPr wrap="none" rtlCol="0">
              <a:spAutoFit/>
            </a:bodyPr>
            <a:lstStyle/>
            <a:p>
              <a:r>
                <a:rPr lang="en-US" sz="1600" u="sng" dirty="0" smtClean="0">
                  <a:solidFill>
                    <a:srgbClr val="0070C0"/>
                  </a:solidFill>
                </a:rPr>
                <a:t>Cancel</a:t>
              </a:r>
              <a:endParaRPr lang="en-US" u="sng" dirty="0">
                <a:solidFill>
                  <a:srgbClr val="0070C0"/>
                </a:solidFill>
              </a:endParaRPr>
            </a:p>
          </p:txBody>
        </p:sp>
      </p:grpSp>
      <p:sp>
        <p:nvSpPr>
          <p:cNvPr id="25" name="Freeform 24"/>
          <p:cNvSpPr/>
          <p:nvPr/>
        </p:nvSpPr>
        <p:spPr>
          <a:xfrm>
            <a:off x="3296356" y="3499556"/>
            <a:ext cx="993422" cy="474133"/>
          </a:xfrm>
          <a:custGeom>
            <a:avLst/>
            <a:gdLst>
              <a:gd name="connsiteX0" fmla="*/ 0 w 993422"/>
              <a:gd name="connsiteY0" fmla="*/ 0 h 474133"/>
              <a:gd name="connsiteX1" fmla="*/ 214488 w 993422"/>
              <a:gd name="connsiteY1" fmla="*/ 338666 h 474133"/>
              <a:gd name="connsiteX2" fmla="*/ 993422 w 993422"/>
              <a:gd name="connsiteY2" fmla="*/ 474133 h 474133"/>
            </a:gdLst>
            <a:ahLst/>
            <a:cxnLst>
              <a:cxn ang="0">
                <a:pos x="connsiteX0" y="connsiteY0"/>
              </a:cxn>
              <a:cxn ang="0">
                <a:pos x="connsiteX1" y="connsiteY1"/>
              </a:cxn>
              <a:cxn ang="0">
                <a:pos x="connsiteX2" y="connsiteY2"/>
              </a:cxn>
            </a:cxnLst>
            <a:rect l="l" t="t" r="r" b="b"/>
            <a:pathLst>
              <a:path w="993422" h="474133">
                <a:moveTo>
                  <a:pt x="0" y="0"/>
                </a:moveTo>
                <a:cubicBezTo>
                  <a:pt x="24459" y="129822"/>
                  <a:pt x="48918" y="259644"/>
                  <a:pt x="214488" y="338666"/>
                </a:cubicBezTo>
                <a:cubicBezTo>
                  <a:pt x="380058" y="417688"/>
                  <a:pt x="686740" y="445910"/>
                  <a:pt x="993422" y="474133"/>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388076" y="5621880"/>
            <a:ext cx="2090191" cy="415513"/>
          </a:xfrm>
          <a:prstGeom prst="round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600" dirty="0" smtClean="0">
                <a:solidFill>
                  <a:schemeClr val="tx1"/>
                </a:solidFill>
              </a:rPr>
              <a:t>Manage your Teams</a:t>
            </a:r>
            <a:endParaRPr lang="en-US" sz="1600" dirty="0">
              <a:solidFill>
                <a:schemeClr val="tx1"/>
              </a:solidFill>
            </a:endParaRPr>
          </a:p>
        </p:txBody>
      </p:sp>
      <p:sp>
        <p:nvSpPr>
          <p:cNvPr id="28" name="Freeform 27"/>
          <p:cNvSpPr/>
          <p:nvPr/>
        </p:nvSpPr>
        <p:spPr>
          <a:xfrm>
            <a:off x="5410200" y="5772150"/>
            <a:ext cx="556922" cy="990600"/>
          </a:xfrm>
          <a:custGeom>
            <a:avLst/>
            <a:gdLst>
              <a:gd name="connsiteX0" fmla="*/ 552450 w 556922"/>
              <a:gd name="connsiteY0" fmla="*/ 0 h 990600"/>
              <a:gd name="connsiteX1" fmla="*/ 476250 w 556922"/>
              <a:gd name="connsiteY1" fmla="*/ 800100 h 990600"/>
              <a:gd name="connsiteX2" fmla="*/ 0 w 556922"/>
              <a:gd name="connsiteY2" fmla="*/ 990600 h 990600"/>
            </a:gdLst>
            <a:ahLst/>
            <a:cxnLst>
              <a:cxn ang="0">
                <a:pos x="connsiteX0" y="connsiteY0"/>
              </a:cxn>
              <a:cxn ang="0">
                <a:pos x="connsiteX1" y="connsiteY1"/>
              </a:cxn>
              <a:cxn ang="0">
                <a:pos x="connsiteX2" y="connsiteY2"/>
              </a:cxn>
            </a:cxnLst>
            <a:rect l="l" t="t" r="r" b="b"/>
            <a:pathLst>
              <a:path w="556922" h="990600">
                <a:moveTo>
                  <a:pt x="552450" y="0"/>
                </a:moveTo>
                <a:cubicBezTo>
                  <a:pt x="560387" y="317500"/>
                  <a:pt x="568325" y="635000"/>
                  <a:pt x="476250" y="800100"/>
                </a:cubicBezTo>
                <a:cubicBezTo>
                  <a:pt x="384175" y="965200"/>
                  <a:pt x="192087" y="977900"/>
                  <a:pt x="0" y="990600"/>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998738" y="6488668"/>
            <a:ext cx="2726324" cy="369332"/>
          </a:xfrm>
          <a:prstGeom prst="rect">
            <a:avLst/>
          </a:prstGeom>
          <a:noFill/>
        </p:spPr>
        <p:txBody>
          <a:bodyPr wrap="none" rtlCol="0">
            <a:spAutoFit/>
          </a:bodyPr>
          <a:lstStyle/>
          <a:p>
            <a:r>
              <a:rPr lang="en-US" dirty="0" smtClean="0">
                <a:solidFill>
                  <a:srgbClr val="FF0000"/>
                </a:solidFill>
              </a:rPr>
              <a:t>To Profile Page / Teams Tab</a:t>
            </a:r>
            <a:endParaRPr lang="en-US" dirty="0">
              <a:solidFill>
                <a:srgbClr val="FF0000"/>
              </a:solidFill>
            </a:endParaRPr>
          </a:p>
        </p:txBody>
      </p:sp>
      <p:sp>
        <p:nvSpPr>
          <p:cNvPr id="30" name="Rectangle 29"/>
          <p:cNvSpPr/>
          <p:nvPr/>
        </p:nvSpPr>
        <p:spPr>
          <a:xfrm>
            <a:off x="4395797" y="5289131"/>
            <a:ext cx="228600" cy="222521"/>
          </a:xfrm>
          <a:prstGeom prst="rect">
            <a:avLst/>
          </a:prstGeom>
          <a:no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 name="Straight Connector 2"/>
          <p:cNvCxnSpPr/>
          <p:nvPr/>
        </p:nvCxnSpPr>
        <p:spPr>
          <a:xfrm>
            <a:off x="4395797" y="5289131"/>
            <a:ext cx="228600" cy="2225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395797" y="5289131"/>
            <a:ext cx="220880" cy="22252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66238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for Feature</a:t>
            </a:r>
            <a:endParaRPr lang="en-US" dirty="0"/>
          </a:p>
        </p:txBody>
      </p:sp>
      <p:sp>
        <p:nvSpPr>
          <p:cNvPr id="3" name="Content Placeholder 2"/>
          <p:cNvSpPr>
            <a:spLocks noGrp="1"/>
          </p:cNvSpPr>
          <p:nvPr>
            <p:ph idx="1"/>
          </p:nvPr>
        </p:nvSpPr>
        <p:spPr>
          <a:xfrm>
            <a:off x="457200" y="1371600"/>
            <a:ext cx="8229600" cy="4754563"/>
          </a:xfrm>
        </p:spPr>
        <p:txBody>
          <a:bodyPr>
            <a:normAutofit fontScale="62500" lnSpcReduction="20000"/>
          </a:bodyPr>
          <a:lstStyle/>
          <a:p>
            <a:pPr fontAlgn="base"/>
            <a:r>
              <a:rPr lang="en-US" dirty="0"/>
              <a:t>Give </a:t>
            </a:r>
            <a:r>
              <a:rPr lang="en-US" dirty="0" smtClean="0"/>
              <a:t>better visibility </a:t>
            </a:r>
            <a:r>
              <a:rPr lang="en-US" dirty="0"/>
              <a:t>to the challenge organizers about who is working together in a challenge.</a:t>
            </a:r>
          </a:p>
          <a:p>
            <a:pPr fontAlgn="base"/>
            <a:r>
              <a:rPr lang="en-US" dirty="0"/>
              <a:t>Give challenge participants a way to see who is working together, and potentially form new collaborations.  </a:t>
            </a:r>
          </a:p>
          <a:p>
            <a:pPr fontAlgn="base"/>
            <a:r>
              <a:rPr lang="en-US" dirty="0" smtClean="0"/>
              <a:t>Allow submission quotas to be tied to teams, rather than individuals, in a rigorous way.</a:t>
            </a:r>
          </a:p>
          <a:p>
            <a:pPr lvl="1" fontAlgn="base"/>
            <a:r>
              <a:rPr lang="en-US" dirty="0" smtClean="0"/>
              <a:t>Source of the “One team per person” rule.</a:t>
            </a:r>
            <a:endParaRPr lang="en-US" dirty="0"/>
          </a:p>
          <a:p>
            <a:pPr fontAlgn="base"/>
            <a:r>
              <a:rPr lang="en-US" dirty="0" smtClean="0"/>
              <a:t>Provide some protection against cheating by making multiple submissions under different team names.</a:t>
            </a:r>
          </a:p>
          <a:p>
            <a:pPr lvl="1" fontAlgn="base"/>
            <a:r>
              <a:rPr lang="en-US" dirty="0" smtClean="0"/>
              <a:t>Can not prevent all cheating, e.g. an individual creating multiple accounts and multiple independent teams.</a:t>
            </a:r>
          </a:p>
          <a:p>
            <a:pPr lvl="1" fontAlgn="base"/>
            <a:r>
              <a:rPr lang="en-US" dirty="0" smtClean="0"/>
              <a:t>But, if all team members must be publicly registered, that may inhibit an individual from misbehaving. </a:t>
            </a:r>
          </a:p>
          <a:p>
            <a:pPr fontAlgn="base"/>
            <a:r>
              <a:rPr lang="en-US" dirty="0" smtClean="0"/>
              <a:t>Give participants exposure to Synapse features that can convert to other uses of the platform for projects beyond DREAM challenges.</a:t>
            </a:r>
          </a:p>
          <a:p>
            <a:pPr fontAlgn="base"/>
            <a:r>
              <a:rPr lang="en-US" dirty="0" smtClean="0"/>
              <a:t>Make Synapse incrementally better for next challenges, Olfaction launching end of Jan.  So, this must be narrowly scoped.</a:t>
            </a:r>
          </a:p>
          <a:p>
            <a:endParaRPr lang="en-US" dirty="0"/>
          </a:p>
        </p:txBody>
      </p:sp>
    </p:spTree>
    <p:extLst>
      <p:ext uri="{BB962C8B-B14F-4D97-AF65-F5344CB8AC3E}">
        <p14:creationId xmlns:p14="http://schemas.microsoft.com/office/powerpoint/2010/main" xmlns="" val="3598831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2062103"/>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a:t>
            </a:r>
            <a:r>
              <a:rPr lang="en-US" sz="1600" dirty="0" smtClean="0">
                <a:solidFill>
                  <a:schemeClr val="tx2"/>
                </a:solidFill>
              </a:rPr>
              <a:t>  </a:t>
            </a:r>
            <a:r>
              <a:rPr lang="en-US" sz="1600" u="sng" dirty="0" smtClean="0">
                <a:solidFill>
                  <a:schemeClr val="tx2"/>
                </a:solidFill>
              </a:rPr>
              <a:t>Bruce Hoff,</a:t>
            </a:r>
            <a:r>
              <a:rPr lang="en-US" sz="1600" dirty="0" smtClean="0">
                <a:solidFill>
                  <a:schemeClr val="tx2"/>
                </a:solidFill>
              </a:rPr>
              <a:t> </a:t>
            </a:r>
            <a:endParaRPr lang="en-US" sz="1600" u="sng" dirty="0" smtClean="0">
              <a:solidFill>
                <a:schemeClr val="tx2"/>
              </a:solidFill>
            </a:endParaRPr>
          </a:p>
          <a:p>
            <a:r>
              <a:rPr lang="en-US" sz="1600" u="sng" dirty="0" smtClean="0">
                <a:solidFill>
                  <a:schemeClr val="tx2"/>
                </a:solidFill>
              </a:rPr>
              <a:t>Mike Challenge Team</a:t>
            </a:r>
            <a:r>
              <a:rPr lang="en-US" sz="1600" dirty="0" smtClean="0">
                <a:solidFill>
                  <a:schemeClr val="tx2"/>
                </a:solidFill>
              </a:rPr>
              <a:t>	</a:t>
            </a:r>
            <a:r>
              <a:rPr lang="en-US" sz="1600" u="sng" dirty="0" smtClean="0">
                <a:solidFill>
                  <a:schemeClr val="tx2"/>
                </a:solidFill>
              </a:rPr>
              <a:t>Mike Kellen</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solidFill>
                  <a:schemeClr val="tx2"/>
                </a:solidFill>
              </a:rPr>
              <a:t>		</a:t>
            </a:r>
            <a:endParaRPr lang="en-US" sz="1600" u="sng" dirty="0" smtClean="0">
              <a:solidFill>
                <a:schemeClr val="tx2"/>
              </a:solidFill>
            </a:endParaRPr>
          </a:p>
          <a:p>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18" name="Rounded Rectangle 17"/>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sp>
        <p:nvSpPr>
          <p:cNvPr id="6" name="Oval 5"/>
          <p:cNvSpPr/>
          <p:nvPr/>
        </p:nvSpPr>
        <p:spPr>
          <a:xfrm>
            <a:off x="0" y="5143500"/>
            <a:ext cx="3276600" cy="419100"/>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Freeform 8"/>
          <p:cNvSpPr/>
          <p:nvPr/>
        </p:nvSpPr>
        <p:spPr>
          <a:xfrm>
            <a:off x="3251200" y="5429956"/>
            <a:ext cx="1343378" cy="620888"/>
          </a:xfrm>
          <a:custGeom>
            <a:avLst/>
            <a:gdLst>
              <a:gd name="connsiteX0" fmla="*/ 0 w 1343378"/>
              <a:gd name="connsiteY0" fmla="*/ 0 h 620888"/>
              <a:gd name="connsiteX1" fmla="*/ 530578 w 1343378"/>
              <a:gd name="connsiteY1" fmla="*/ 395111 h 620888"/>
              <a:gd name="connsiteX2" fmla="*/ 1343378 w 1343378"/>
              <a:gd name="connsiteY2" fmla="*/ 620888 h 620888"/>
            </a:gdLst>
            <a:ahLst/>
            <a:cxnLst>
              <a:cxn ang="0">
                <a:pos x="connsiteX0" y="connsiteY0"/>
              </a:cxn>
              <a:cxn ang="0">
                <a:pos x="connsiteX1" y="connsiteY1"/>
              </a:cxn>
              <a:cxn ang="0">
                <a:pos x="connsiteX2" y="connsiteY2"/>
              </a:cxn>
            </a:cxnLst>
            <a:rect l="l" t="t" r="r" b="b"/>
            <a:pathLst>
              <a:path w="1343378" h="620888">
                <a:moveTo>
                  <a:pt x="0" y="0"/>
                </a:moveTo>
                <a:cubicBezTo>
                  <a:pt x="153341" y="145815"/>
                  <a:pt x="306682" y="291630"/>
                  <a:pt x="530578" y="395111"/>
                </a:cubicBezTo>
                <a:cubicBezTo>
                  <a:pt x="754474" y="498592"/>
                  <a:pt x="1048926" y="559740"/>
                  <a:pt x="1343378" y="620888"/>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724400" y="5740400"/>
            <a:ext cx="3809999" cy="923330"/>
          </a:xfrm>
          <a:prstGeom prst="rect">
            <a:avLst/>
          </a:prstGeom>
          <a:noFill/>
        </p:spPr>
        <p:txBody>
          <a:bodyPr wrap="square" rtlCol="0">
            <a:spAutoFit/>
          </a:bodyPr>
          <a:lstStyle/>
          <a:p>
            <a:r>
              <a:rPr lang="en-US" dirty="0" smtClean="0">
                <a:solidFill>
                  <a:srgbClr val="FF0000"/>
                </a:solidFill>
              </a:rPr>
              <a:t>Updated.  Additional members will appear after they accept my invitation to join my team.</a:t>
            </a:r>
            <a:endParaRPr lang="en-US" dirty="0">
              <a:solidFill>
                <a:srgbClr val="FF0000"/>
              </a:solidFill>
            </a:endParaRPr>
          </a:p>
        </p:txBody>
      </p:sp>
    </p:spTree>
    <p:extLst>
      <p:ext uri="{BB962C8B-B14F-4D97-AF65-F5344CB8AC3E}">
        <p14:creationId xmlns:p14="http://schemas.microsoft.com/office/powerpoint/2010/main" xmlns="" val="841789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2062103"/>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a:t>
            </a:r>
            <a:r>
              <a:rPr lang="en-US" sz="1600" dirty="0" smtClean="0">
                <a:solidFill>
                  <a:schemeClr val="tx2"/>
                </a:solidFill>
              </a:rPr>
              <a:t>  </a:t>
            </a:r>
            <a:r>
              <a:rPr lang="en-US" sz="1600" u="sng" dirty="0" smtClean="0">
                <a:solidFill>
                  <a:schemeClr val="tx2"/>
                </a:solidFill>
              </a:rPr>
              <a:t>Bruce Hoff,</a:t>
            </a:r>
            <a:r>
              <a:rPr lang="en-US" sz="1600" dirty="0" smtClean="0">
                <a:solidFill>
                  <a:schemeClr val="tx2"/>
                </a:solidFill>
              </a:rPr>
              <a:t> </a:t>
            </a:r>
            <a:endParaRPr lang="en-US" sz="1600" u="sng" dirty="0" smtClean="0">
              <a:solidFill>
                <a:schemeClr val="tx2"/>
              </a:solidFill>
            </a:endParaRPr>
          </a:p>
          <a:p>
            <a:r>
              <a:rPr lang="en-US" sz="1600" u="sng" dirty="0" smtClean="0">
                <a:solidFill>
                  <a:schemeClr val="tx2"/>
                </a:solidFill>
              </a:rPr>
              <a:t>Mike Challenge Team</a:t>
            </a:r>
            <a:r>
              <a:rPr lang="en-US" sz="1600" dirty="0" smtClean="0">
                <a:solidFill>
                  <a:schemeClr val="tx2"/>
                </a:solidFill>
              </a:rPr>
              <a:t>	</a:t>
            </a:r>
            <a:r>
              <a:rPr lang="en-US" sz="1600" u="sng" dirty="0" smtClean="0">
                <a:solidFill>
                  <a:schemeClr val="tx2"/>
                </a:solidFill>
              </a:rPr>
              <a:t>Mike Kellen</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solidFill>
                  <a:schemeClr val="tx2"/>
                </a:solidFill>
              </a:rPr>
              <a:t>		</a:t>
            </a:r>
            <a:endParaRPr lang="en-US" sz="1600" u="sng" dirty="0" smtClean="0">
              <a:solidFill>
                <a:schemeClr val="tx2"/>
              </a:solidFill>
            </a:endParaRPr>
          </a:p>
          <a:p>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18" name="Rounded Rectangle 17"/>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grpSp>
        <p:nvGrpSpPr>
          <p:cNvPr id="15" name="Group 14"/>
          <p:cNvGrpSpPr/>
          <p:nvPr/>
        </p:nvGrpSpPr>
        <p:grpSpPr>
          <a:xfrm>
            <a:off x="4218482" y="2481331"/>
            <a:ext cx="4648200" cy="3919469"/>
            <a:chOff x="4218482" y="2481331"/>
            <a:chExt cx="4648200" cy="3919469"/>
          </a:xfrm>
        </p:grpSpPr>
        <p:sp>
          <p:nvSpPr>
            <p:cNvPr id="16" name="Rectangle 15"/>
            <p:cNvSpPr/>
            <p:nvPr/>
          </p:nvSpPr>
          <p:spPr>
            <a:xfrm>
              <a:off x="4218482" y="2481331"/>
              <a:ext cx="4648200" cy="3919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To register a team for this  Challenge you must  first be an admin on an existing Synapse Team.  As a team admin, you can invite or remove people from your team.   </a:t>
              </a:r>
              <a:r>
                <a:rPr lang="en-US" u="sng" dirty="0" smtClean="0">
                  <a:solidFill>
                    <a:srgbClr val="0070C0"/>
                  </a:solidFill>
                </a:rPr>
                <a:t>More about Synapse Teams</a:t>
              </a:r>
              <a:r>
                <a:rPr lang="en-US" dirty="0" smtClean="0">
                  <a:solidFill>
                    <a:schemeClr val="tx1"/>
                  </a:solidFill>
                </a:rPr>
                <a:t>.  </a:t>
              </a:r>
            </a:p>
            <a:p>
              <a:endParaRPr lang="en-US" dirty="0" smtClean="0">
                <a:solidFill>
                  <a:schemeClr val="tx1"/>
                </a:solidFill>
              </a:endParaRPr>
            </a:p>
            <a:p>
              <a:r>
                <a:rPr lang="en-US" dirty="0" smtClean="0">
                  <a:solidFill>
                    <a:schemeClr val="tx1"/>
                  </a:solidFill>
                </a:rPr>
                <a:t>You are already registered for this challenge as part of Mike Challenge Team.</a:t>
              </a:r>
              <a:endParaRPr lang="en-US" dirty="0">
                <a:solidFill>
                  <a:schemeClr val="tx1"/>
                </a:solidFill>
              </a:endParaRPr>
            </a:p>
            <a:p>
              <a:pPr algn="ctr"/>
              <a:endParaRPr lang="en-US" dirty="0" smtClean="0">
                <a:solidFill>
                  <a:schemeClr val="tx1"/>
                </a:solidFill>
              </a:endParaRPr>
            </a:p>
          </p:txBody>
        </p:sp>
        <p:sp>
          <p:nvSpPr>
            <p:cNvPr id="21" name="Rounded Rectangle 20"/>
            <p:cNvSpPr/>
            <p:nvPr/>
          </p:nvSpPr>
          <p:spPr>
            <a:xfrm>
              <a:off x="7543800" y="5911725"/>
              <a:ext cx="1178949" cy="341250"/>
            </a:xfrm>
            <a:prstGeom prst="roundRect">
              <a:avLst/>
            </a:prstGeom>
            <a:solidFill>
              <a:schemeClr val="tx2">
                <a:lumMod val="40000"/>
                <a:lumOff val="60000"/>
              </a:schemeClr>
            </a:solid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OK</a:t>
              </a:r>
              <a:endParaRPr lang="en-US" sz="1400" dirty="0">
                <a:solidFill>
                  <a:schemeClr val="tx1"/>
                </a:solidFill>
              </a:endParaRPr>
            </a:p>
          </p:txBody>
        </p:sp>
      </p:grpSp>
      <p:sp>
        <p:nvSpPr>
          <p:cNvPr id="23" name="Freeform 22"/>
          <p:cNvSpPr/>
          <p:nvPr/>
        </p:nvSpPr>
        <p:spPr>
          <a:xfrm>
            <a:off x="3296356" y="3499556"/>
            <a:ext cx="993422" cy="474133"/>
          </a:xfrm>
          <a:custGeom>
            <a:avLst/>
            <a:gdLst>
              <a:gd name="connsiteX0" fmla="*/ 0 w 993422"/>
              <a:gd name="connsiteY0" fmla="*/ 0 h 474133"/>
              <a:gd name="connsiteX1" fmla="*/ 214488 w 993422"/>
              <a:gd name="connsiteY1" fmla="*/ 338666 h 474133"/>
              <a:gd name="connsiteX2" fmla="*/ 993422 w 993422"/>
              <a:gd name="connsiteY2" fmla="*/ 474133 h 474133"/>
            </a:gdLst>
            <a:ahLst/>
            <a:cxnLst>
              <a:cxn ang="0">
                <a:pos x="connsiteX0" y="connsiteY0"/>
              </a:cxn>
              <a:cxn ang="0">
                <a:pos x="connsiteX1" y="connsiteY1"/>
              </a:cxn>
              <a:cxn ang="0">
                <a:pos x="connsiteX2" y="connsiteY2"/>
              </a:cxn>
            </a:cxnLst>
            <a:rect l="l" t="t" r="r" b="b"/>
            <a:pathLst>
              <a:path w="993422" h="474133">
                <a:moveTo>
                  <a:pt x="0" y="0"/>
                </a:moveTo>
                <a:cubicBezTo>
                  <a:pt x="24459" y="129822"/>
                  <a:pt x="48918" y="259644"/>
                  <a:pt x="214488" y="338666"/>
                </a:cubicBezTo>
                <a:cubicBezTo>
                  <a:pt x="380058" y="417688"/>
                  <a:pt x="686740" y="445910"/>
                  <a:pt x="993422" y="474133"/>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337450" y="4902770"/>
            <a:ext cx="3408497" cy="369332"/>
          </a:xfrm>
          <a:prstGeom prst="rect">
            <a:avLst/>
          </a:prstGeom>
          <a:noFill/>
        </p:spPr>
        <p:txBody>
          <a:bodyPr wrap="none" rtlCol="0">
            <a:spAutoFit/>
          </a:bodyPr>
          <a:lstStyle/>
          <a:p>
            <a:r>
              <a:rPr lang="en-US" u="sng" dirty="0" smtClean="0">
                <a:solidFill>
                  <a:schemeClr val="tx2"/>
                </a:solidFill>
              </a:rPr>
              <a:t>Remove This Team from Challenge</a:t>
            </a:r>
            <a:endParaRPr lang="en-US" u="sng" dirty="0">
              <a:solidFill>
                <a:schemeClr val="tx2"/>
              </a:solidFill>
            </a:endParaRPr>
          </a:p>
        </p:txBody>
      </p:sp>
    </p:spTree>
    <p:extLst>
      <p:ext uri="{BB962C8B-B14F-4D97-AF65-F5344CB8AC3E}">
        <p14:creationId xmlns:p14="http://schemas.microsoft.com/office/powerpoint/2010/main" xmlns="" val="2422725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Option 3: Join an existing Team</a:t>
            </a:r>
            <a:endParaRPr lang="en-US" dirty="0"/>
          </a:p>
        </p:txBody>
      </p:sp>
    </p:spTree>
    <p:extLst>
      <p:ext uri="{BB962C8B-B14F-4D97-AF65-F5344CB8AC3E}">
        <p14:creationId xmlns:p14="http://schemas.microsoft.com/office/powerpoint/2010/main" xmlns="" val="323650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815882"/>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t>Individual</a:t>
            </a:r>
            <a:r>
              <a:rPr lang="en-US" sz="1600" dirty="0" smtClean="0">
                <a:solidFill>
                  <a:schemeClr val="tx2"/>
                </a:solidFill>
              </a:rPr>
              <a:t>		</a:t>
            </a:r>
            <a:r>
              <a:rPr lang="en-US" sz="1600" u="sng" dirty="0" smtClean="0">
                <a:solidFill>
                  <a:schemeClr val="tx2"/>
                </a:solidFill>
              </a:rPr>
              <a:t>Mike Kellen</a:t>
            </a:r>
          </a:p>
          <a:p>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15" name="Oval 14"/>
          <p:cNvSpPr/>
          <p:nvPr/>
        </p:nvSpPr>
        <p:spPr>
          <a:xfrm>
            <a:off x="0" y="4888747"/>
            <a:ext cx="1447800" cy="467661"/>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15"/>
          <p:cNvSpPr/>
          <p:nvPr/>
        </p:nvSpPr>
        <p:spPr>
          <a:xfrm>
            <a:off x="647701" y="5354864"/>
            <a:ext cx="4914900" cy="757843"/>
          </a:xfrm>
          <a:custGeom>
            <a:avLst/>
            <a:gdLst>
              <a:gd name="connsiteX0" fmla="*/ 0 w 5533437"/>
              <a:gd name="connsiteY0" fmla="*/ 28983 h 757843"/>
              <a:gd name="connsiteX1" fmla="*/ 666750 w 5533437"/>
              <a:gd name="connsiteY1" fmla="*/ 371883 h 757843"/>
              <a:gd name="connsiteX2" fmla="*/ 2171700 w 5533437"/>
              <a:gd name="connsiteY2" fmla="*/ 752883 h 757843"/>
              <a:gd name="connsiteX3" fmla="*/ 5181600 w 5533437"/>
              <a:gd name="connsiteY3" fmla="*/ 86133 h 757843"/>
              <a:gd name="connsiteX4" fmla="*/ 5353050 w 5533437"/>
              <a:gd name="connsiteY4" fmla="*/ 28983 h 75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3437" h="757843">
                <a:moveTo>
                  <a:pt x="0" y="28983"/>
                </a:moveTo>
                <a:cubicBezTo>
                  <a:pt x="152400" y="140108"/>
                  <a:pt x="304800" y="251233"/>
                  <a:pt x="666750" y="371883"/>
                </a:cubicBezTo>
                <a:cubicBezTo>
                  <a:pt x="1028700" y="492533"/>
                  <a:pt x="1419225" y="800508"/>
                  <a:pt x="2171700" y="752883"/>
                </a:cubicBezTo>
                <a:cubicBezTo>
                  <a:pt x="2924175" y="705258"/>
                  <a:pt x="4651375" y="206783"/>
                  <a:pt x="5181600" y="86133"/>
                </a:cubicBezTo>
                <a:cubicBezTo>
                  <a:pt x="5711825" y="-34517"/>
                  <a:pt x="5532437" y="-2767"/>
                  <a:pt x="5353050" y="28983"/>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249036" y="5739884"/>
            <a:ext cx="2627129" cy="369332"/>
          </a:xfrm>
          <a:prstGeom prst="rect">
            <a:avLst/>
          </a:prstGeom>
          <a:noFill/>
        </p:spPr>
        <p:txBody>
          <a:bodyPr wrap="none" rtlCol="0">
            <a:spAutoFit/>
          </a:bodyPr>
          <a:lstStyle/>
          <a:p>
            <a:r>
              <a:rPr lang="en-US" b="1" dirty="0" smtClean="0">
                <a:solidFill>
                  <a:srgbClr val="FF0000"/>
                </a:solidFill>
              </a:rPr>
              <a:t>Click to view Team profile</a:t>
            </a:r>
            <a:endParaRPr lang="en-US" b="1" dirty="0">
              <a:solidFill>
                <a:srgbClr val="FF0000"/>
              </a:solidFill>
            </a:endParaRPr>
          </a:p>
        </p:txBody>
      </p:sp>
      <p:sp>
        <p:nvSpPr>
          <p:cNvPr id="18" name="Rounded Rectangle 17"/>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spTree>
    <p:extLst>
      <p:ext uri="{BB962C8B-B14F-4D97-AF65-F5344CB8AC3E}">
        <p14:creationId xmlns:p14="http://schemas.microsoft.com/office/powerpoint/2010/main" xmlns="" val="1320736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54" t="7592" r="48646" b="25556"/>
          <a:stretch/>
        </p:blipFill>
        <p:spPr bwMode="auto">
          <a:xfrm>
            <a:off x="0" y="-19050"/>
            <a:ext cx="9144000" cy="6877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Oval 1"/>
          <p:cNvSpPr/>
          <p:nvPr/>
        </p:nvSpPr>
        <p:spPr>
          <a:xfrm>
            <a:off x="0" y="1524000"/>
            <a:ext cx="2286000" cy="685800"/>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reeform 2"/>
          <p:cNvSpPr/>
          <p:nvPr/>
        </p:nvSpPr>
        <p:spPr>
          <a:xfrm>
            <a:off x="2133600" y="1245296"/>
            <a:ext cx="1619250" cy="412054"/>
          </a:xfrm>
          <a:custGeom>
            <a:avLst/>
            <a:gdLst>
              <a:gd name="connsiteX0" fmla="*/ 0 w 1619250"/>
              <a:gd name="connsiteY0" fmla="*/ 412054 h 412054"/>
              <a:gd name="connsiteX1" fmla="*/ 914400 w 1619250"/>
              <a:gd name="connsiteY1" fmla="*/ 50104 h 412054"/>
              <a:gd name="connsiteX2" fmla="*/ 1619250 w 1619250"/>
              <a:gd name="connsiteY2" fmla="*/ 12004 h 412054"/>
            </a:gdLst>
            <a:ahLst/>
            <a:cxnLst>
              <a:cxn ang="0">
                <a:pos x="connsiteX0" y="connsiteY0"/>
              </a:cxn>
              <a:cxn ang="0">
                <a:pos x="connsiteX1" y="connsiteY1"/>
              </a:cxn>
              <a:cxn ang="0">
                <a:pos x="connsiteX2" y="connsiteY2"/>
              </a:cxn>
            </a:cxnLst>
            <a:rect l="l" t="t" r="r" b="b"/>
            <a:pathLst>
              <a:path w="1619250" h="412054">
                <a:moveTo>
                  <a:pt x="0" y="412054"/>
                </a:moveTo>
                <a:cubicBezTo>
                  <a:pt x="322262" y="264416"/>
                  <a:pt x="644525" y="116779"/>
                  <a:pt x="914400" y="50104"/>
                </a:cubicBezTo>
                <a:cubicBezTo>
                  <a:pt x="1184275" y="-16571"/>
                  <a:pt x="1401762" y="-2284"/>
                  <a:pt x="1619250" y="12004"/>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752850" y="1128157"/>
            <a:ext cx="3962400" cy="1477328"/>
          </a:xfrm>
          <a:prstGeom prst="rect">
            <a:avLst/>
          </a:prstGeom>
          <a:noFill/>
        </p:spPr>
        <p:txBody>
          <a:bodyPr wrap="square" rtlCol="0">
            <a:spAutoFit/>
          </a:bodyPr>
          <a:lstStyle/>
          <a:p>
            <a:r>
              <a:rPr lang="en-US" dirty="0" smtClean="0">
                <a:solidFill>
                  <a:srgbClr val="FF0000"/>
                </a:solidFill>
              </a:rPr>
              <a:t>Request to join a Team / Inviting people works the same as it already does: it sends an email to the team admin(s) (aka Captain) to approve my request to join.  </a:t>
            </a:r>
            <a:endParaRPr lang="en-US" dirty="0">
              <a:solidFill>
                <a:srgbClr val="FF0000"/>
              </a:solidFill>
            </a:endParaRPr>
          </a:p>
        </p:txBody>
      </p:sp>
    </p:spTree>
    <p:extLst>
      <p:ext uri="{BB962C8B-B14F-4D97-AF65-F5344CB8AC3E}">
        <p14:creationId xmlns:p14="http://schemas.microsoft.com/office/powerpoint/2010/main" xmlns="" val="559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815882"/>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t>Individual</a:t>
            </a:r>
            <a:r>
              <a:rPr lang="en-US" sz="1600" dirty="0" smtClean="0">
                <a:solidFill>
                  <a:schemeClr val="tx2"/>
                </a:solidFill>
              </a:rPr>
              <a:t>		</a:t>
            </a:r>
            <a:r>
              <a:rPr lang="en-US" sz="1600" u="sng" dirty="0" smtClean="0">
                <a:solidFill>
                  <a:schemeClr val="tx2"/>
                </a:solidFill>
              </a:rPr>
              <a:t>Mike Kellen</a:t>
            </a:r>
          </a:p>
          <a:p>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18" name="Rounded Rectangle 17"/>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sp>
        <p:nvSpPr>
          <p:cNvPr id="19" name="Oval 18"/>
          <p:cNvSpPr/>
          <p:nvPr/>
        </p:nvSpPr>
        <p:spPr>
          <a:xfrm>
            <a:off x="0" y="5616924"/>
            <a:ext cx="3352800" cy="402876"/>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Freeform 1"/>
          <p:cNvSpPr/>
          <p:nvPr/>
        </p:nvSpPr>
        <p:spPr>
          <a:xfrm>
            <a:off x="3228622" y="5757333"/>
            <a:ext cx="1377245" cy="160877"/>
          </a:xfrm>
          <a:custGeom>
            <a:avLst/>
            <a:gdLst>
              <a:gd name="connsiteX0" fmla="*/ 1377245 w 1377245"/>
              <a:gd name="connsiteY0" fmla="*/ 0 h 160877"/>
              <a:gd name="connsiteX1" fmla="*/ 688622 w 1377245"/>
              <a:gd name="connsiteY1" fmla="*/ 146756 h 160877"/>
              <a:gd name="connsiteX2" fmla="*/ 0 w 1377245"/>
              <a:gd name="connsiteY2" fmla="*/ 146756 h 160877"/>
            </a:gdLst>
            <a:ahLst/>
            <a:cxnLst>
              <a:cxn ang="0">
                <a:pos x="connsiteX0" y="connsiteY0"/>
              </a:cxn>
              <a:cxn ang="0">
                <a:pos x="connsiteX1" y="connsiteY1"/>
              </a:cxn>
              <a:cxn ang="0">
                <a:pos x="connsiteX2" y="connsiteY2"/>
              </a:cxn>
            </a:cxnLst>
            <a:rect l="l" t="t" r="r" b="b"/>
            <a:pathLst>
              <a:path w="1377245" h="160877">
                <a:moveTo>
                  <a:pt x="1377245" y="0"/>
                </a:moveTo>
                <a:cubicBezTo>
                  <a:pt x="1147704" y="61148"/>
                  <a:pt x="918163" y="122297"/>
                  <a:pt x="688622" y="146756"/>
                </a:cubicBezTo>
                <a:cubicBezTo>
                  <a:pt x="459081" y="171215"/>
                  <a:pt x="229540" y="158985"/>
                  <a:pt x="0" y="146756"/>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12677" y="5376106"/>
            <a:ext cx="4267200" cy="1200329"/>
          </a:xfrm>
          <a:prstGeom prst="rect">
            <a:avLst/>
          </a:prstGeom>
          <a:noFill/>
        </p:spPr>
        <p:txBody>
          <a:bodyPr wrap="square" rtlCol="0">
            <a:spAutoFit/>
          </a:bodyPr>
          <a:lstStyle/>
          <a:p>
            <a:r>
              <a:rPr lang="en-US" dirty="0" smtClean="0">
                <a:solidFill>
                  <a:srgbClr val="FF0000"/>
                </a:solidFill>
              </a:rPr>
              <a:t>Initially after issuing the request to join a team I still see this because my request to join Sage Curators has not been approved yet</a:t>
            </a:r>
            <a:endParaRPr lang="en-US" dirty="0">
              <a:solidFill>
                <a:srgbClr val="FF0000"/>
              </a:solidFill>
            </a:endParaRPr>
          </a:p>
        </p:txBody>
      </p:sp>
    </p:spTree>
    <p:extLst>
      <p:ext uri="{BB962C8B-B14F-4D97-AF65-F5344CB8AC3E}">
        <p14:creationId xmlns:p14="http://schemas.microsoft.com/office/powerpoint/2010/main" xmlns="" val="4000761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815882"/>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a:t>
            </a:r>
            <a:r>
              <a:rPr lang="en-US" sz="1600" dirty="0" smtClean="0">
                <a:solidFill>
                  <a:schemeClr val="tx2"/>
                </a:solidFill>
              </a:rPr>
              <a:t>  </a:t>
            </a:r>
            <a:r>
              <a:rPr lang="en-US" sz="1600" u="sng" dirty="0" smtClean="0">
                <a:solidFill>
                  <a:schemeClr val="tx2"/>
                </a:solidFill>
              </a:rPr>
              <a:t>Bruce Hoff,</a:t>
            </a:r>
            <a:r>
              <a:rPr lang="en-US" sz="1600" dirty="0" smtClean="0">
                <a:solidFill>
                  <a:schemeClr val="tx2"/>
                </a:solidFill>
              </a:rPr>
              <a:t>   </a:t>
            </a:r>
            <a:r>
              <a:rPr lang="en-US" sz="1600" u="sng" dirty="0" smtClean="0">
                <a:solidFill>
                  <a:schemeClr val="tx2"/>
                </a:solidFill>
              </a:rPr>
              <a:t>Mike Kellen</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solidFill>
                  <a:schemeClr val="tx2"/>
                </a:solidFill>
              </a:rPr>
              <a:t>		</a:t>
            </a:r>
            <a:endParaRPr lang="en-US" sz="1600" u="sng" dirty="0" smtClean="0">
              <a:solidFill>
                <a:schemeClr val="tx2"/>
              </a:solidFill>
            </a:endParaRPr>
          </a:p>
          <a:p>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18" name="Rounded Rectangle 17"/>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sp>
        <p:nvSpPr>
          <p:cNvPr id="19" name="Oval 18"/>
          <p:cNvSpPr/>
          <p:nvPr/>
        </p:nvSpPr>
        <p:spPr>
          <a:xfrm>
            <a:off x="3657600" y="4938285"/>
            <a:ext cx="3733800" cy="402876"/>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Freeform 1"/>
          <p:cNvSpPr/>
          <p:nvPr/>
        </p:nvSpPr>
        <p:spPr>
          <a:xfrm rot="4579391">
            <a:off x="3536310" y="5365791"/>
            <a:ext cx="1328044" cy="755549"/>
          </a:xfrm>
          <a:custGeom>
            <a:avLst/>
            <a:gdLst>
              <a:gd name="connsiteX0" fmla="*/ 1377245 w 1377245"/>
              <a:gd name="connsiteY0" fmla="*/ 0 h 160877"/>
              <a:gd name="connsiteX1" fmla="*/ 688622 w 1377245"/>
              <a:gd name="connsiteY1" fmla="*/ 146756 h 160877"/>
              <a:gd name="connsiteX2" fmla="*/ 0 w 1377245"/>
              <a:gd name="connsiteY2" fmla="*/ 146756 h 160877"/>
            </a:gdLst>
            <a:ahLst/>
            <a:cxnLst>
              <a:cxn ang="0">
                <a:pos x="connsiteX0" y="connsiteY0"/>
              </a:cxn>
              <a:cxn ang="0">
                <a:pos x="connsiteX1" y="connsiteY1"/>
              </a:cxn>
              <a:cxn ang="0">
                <a:pos x="connsiteX2" y="connsiteY2"/>
              </a:cxn>
            </a:cxnLst>
            <a:rect l="l" t="t" r="r" b="b"/>
            <a:pathLst>
              <a:path w="1377245" h="160877">
                <a:moveTo>
                  <a:pt x="1377245" y="0"/>
                </a:moveTo>
                <a:cubicBezTo>
                  <a:pt x="1147704" y="61148"/>
                  <a:pt x="918163" y="122297"/>
                  <a:pt x="688622" y="146756"/>
                </a:cubicBezTo>
                <a:cubicBezTo>
                  <a:pt x="459081" y="171215"/>
                  <a:pt x="229540" y="158985"/>
                  <a:pt x="0" y="146756"/>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24400" y="5837771"/>
            <a:ext cx="4267200" cy="646331"/>
          </a:xfrm>
          <a:prstGeom prst="rect">
            <a:avLst/>
          </a:prstGeom>
          <a:noFill/>
        </p:spPr>
        <p:txBody>
          <a:bodyPr wrap="square" rtlCol="0">
            <a:spAutoFit/>
          </a:bodyPr>
          <a:lstStyle/>
          <a:p>
            <a:r>
              <a:rPr lang="en-US" dirty="0" smtClean="0">
                <a:solidFill>
                  <a:srgbClr val="FF0000"/>
                </a:solidFill>
              </a:rPr>
              <a:t>After my request to join is approved the view would be updated.</a:t>
            </a:r>
            <a:endParaRPr lang="en-US" dirty="0">
              <a:solidFill>
                <a:srgbClr val="FF0000"/>
              </a:solidFill>
            </a:endParaRPr>
          </a:p>
        </p:txBody>
      </p:sp>
    </p:spTree>
    <p:extLst>
      <p:ext uri="{BB962C8B-B14F-4D97-AF65-F5344CB8AC3E}">
        <p14:creationId xmlns:p14="http://schemas.microsoft.com/office/powerpoint/2010/main" xmlns="" val="78894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815882"/>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a:t>
            </a:r>
            <a:r>
              <a:rPr lang="en-US" sz="1600" dirty="0" smtClean="0">
                <a:solidFill>
                  <a:schemeClr val="tx2"/>
                </a:solidFill>
              </a:rPr>
              <a:t>  </a:t>
            </a:r>
            <a:r>
              <a:rPr lang="en-US" sz="1600" u="sng" dirty="0" smtClean="0">
                <a:solidFill>
                  <a:schemeClr val="tx2"/>
                </a:solidFill>
              </a:rPr>
              <a:t>Bruce Hoff,</a:t>
            </a:r>
            <a:r>
              <a:rPr lang="en-US" sz="1600" dirty="0" smtClean="0">
                <a:solidFill>
                  <a:schemeClr val="tx2"/>
                </a:solidFill>
              </a:rPr>
              <a:t>   </a:t>
            </a:r>
            <a:r>
              <a:rPr lang="en-US" sz="1600" u="sng" dirty="0" smtClean="0">
                <a:solidFill>
                  <a:schemeClr val="tx2"/>
                </a:solidFill>
              </a:rPr>
              <a:t>Mike Kellen</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smtClean="0">
              <a:solidFill>
                <a:schemeClr val="tx2"/>
              </a:solidFill>
            </a:endParaRPr>
          </a:p>
          <a:p>
            <a:r>
              <a:rPr lang="en-US" sz="1600" dirty="0" smtClean="0">
                <a:solidFill>
                  <a:schemeClr val="tx2"/>
                </a:solidFill>
              </a:rPr>
              <a:t>		</a:t>
            </a:r>
            <a:endParaRPr lang="en-US" sz="1600" u="sng" dirty="0" smtClean="0">
              <a:solidFill>
                <a:schemeClr val="tx2"/>
              </a:solidFill>
            </a:endParaRPr>
          </a:p>
          <a:p>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18" name="Rounded Rectangle 17"/>
          <p:cNvSpPr/>
          <p:nvPr/>
        </p:nvSpPr>
        <p:spPr>
          <a:xfrm>
            <a:off x="76200" y="2962275"/>
            <a:ext cx="2394398" cy="542925"/>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registered</a:t>
            </a:r>
            <a:endParaRPr lang="en-US" dirty="0"/>
          </a:p>
        </p:txBody>
      </p:sp>
      <p:grpSp>
        <p:nvGrpSpPr>
          <p:cNvPr id="16" name="Group 15"/>
          <p:cNvGrpSpPr/>
          <p:nvPr/>
        </p:nvGrpSpPr>
        <p:grpSpPr>
          <a:xfrm>
            <a:off x="4218482" y="2481331"/>
            <a:ext cx="4648200" cy="3919469"/>
            <a:chOff x="4218482" y="2481331"/>
            <a:chExt cx="4648200" cy="3919469"/>
          </a:xfrm>
        </p:grpSpPr>
        <p:sp>
          <p:nvSpPr>
            <p:cNvPr id="17" name="Rectangle 16"/>
            <p:cNvSpPr/>
            <p:nvPr/>
          </p:nvSpPr>
          <p:spPr>
            <a:xfrm>
              <a:off x="4218482" y="2481331"/>
              <a:ext cx="4648200" cy="39194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To register a team for this  Challenge you must  first be an admin on an existing Synapse Team.  As a team admin, you can invite or remove people from your team.   </a:t>
              </a:r>
              <a:r>
                <a:rPr lang="en-US" u="sng" dirty="0" smtClean="0">
                  <a:solidFill>
                    <a:srgbClr val="0070C0"/>
                  </a:solidFill>
                </a:rPr>
                <a:t>More about Synapse Teams</a:t>
              </a:r>
              <a:r>
                <a:rPr lang="en-US" dirty="0" smtClean="0">
                  <a:solidFill>
                    <a:schemeClr val="tx1"/>
                  </a:solidFill>
                </a:rPr>
                <a:t>.  </a:t>
              </a:r>
            </a:p>
            <a:p>
              <a:endParaRPr lang="en-US" dirty="0" smtClean="0">
                <a:solidFill>
                  <a:schemeClr val="tx1"/>
                </a:solidFill>
              </a:endParaRPr>
            </a:p>
            <a:p>
              <a:r>
                <a:rPr lang="en-US" dirty="0" smtClean="0">
                  <a:solidFill>
                    <a:schemeClr val="tx1"/>
                  </a:solidFill>
                </a:rPr>
                <a:t>You are already registered for this challenge as part of Sage Curators.  To register a new team for the challenge you must first leave the Sage Curators team, or have the team captain remove Sage Curators from this challenge.</a:t>
              </a:r>
              <a:endParaRPr lang="en-US" dirty="0">
                <a:solidFill>
                  <a:schemeClr val="tx1"/>
                </a:solidFill>
              </a:endParaRPr>
            </a:p>
            <a:p>
              <a:pPr algn="ctr"/>
              <a:endParaRPr lang="en-US" dirty="0" smtClean="0">
                <a:solidFill>
                  <a:schemeClr val="tx1"/>
                </a:solidFill>
              </a:endParaRPr>
            </a:p>
          </p:txBody>
        </p:sp>
        <p:sp>
          <p:nvSpPr>
            <p:cNvPr id="20" name="Rounded Rectangle 19"/>
            <p:cNvSpPr/>
            <p:nvPr/>
          </p:nvSpPr>
          <p:spPr>
            <a:xfrm>
              <a:off x="7543800" y="5911725"/>
              <a:ext cx="1178949" cy="341250"/>
            </a:xfrm>
            <a:prstGeom prst="roundRect">
              <a:avLst/>
            </a:prstGeom>
            <a:solidFill>
              <a:schemeClr val="tx2">
                <a:lumMod val="40000"/>
                <a:lumOff val="60000"/>
              </a:schemeClr>
            </a:solidFill>
            <a:ln w="19050">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smtClean="0">
                  <a:solidFill>
                    <a:schemeClr val="tx1"/>
                  </a:solidFill>
                </a:rPr>
                <a:t>OK</a:t>
              </a:r>
              <a:endParaRPr lang="en-US" sz="1400" dirty="0">
                <a:solidFill>
                  <a:schemeClr val="tx1"/>
                </a:solidFill>
              </a:endParaRPr>
            </a:p>
          </p:txBody>
        </p:sp>
      </p:grpSp>
      <p:sp>
        <p:nvSpPr>
          <p:cNvPr id="21" name="Freeform 20"/>
          <p:cNvSpPr/>
          <p:nvPr/>
        </p:nvSpPr>
        <p:spPr>
          <a:xfrm>
            <a:off x="3296356" y="3499556"/>
            <a:ext cx="993422" cy="474133"/>
          </a:xfrm>
          <a:custGeom>
            <a:avLst/>
            <a:gdLst>
              <a:gd name="connsiteX0" fmla="*/ 0 w 993422"/>
              <a:gd name="connsiteY0" fmla="*/ 0 h 474133"/>
              <a:gd name="connsiteX1" fmla="*/ 214488 w 993422"/>
              <a:gd name="connsiteY1" fmla="*/ 338666 h 474133"/>
              <a:gd name="connsiteX2" fmla="*/ 993422 w 993422"/>
              <a:gd name="connsiteY2" fmla="*/ 474133 h 474133"/>
            </a:gdLst>
            <a:ahLst/>
            <a:cxnLst>
              <a:cxn ang="0">
                <a:pos x="connsiteX0" y="connsiteY0"/>
              </a:cxn>
              <a:cxn ang="0">
                <a:pos x="connsiteX1" y="connsiteY1"/>
              </a:cxn>
              <a:cxn ang="0">
                <a:pos x="connsiteX2" y="connsiteY2"/>
              </a:cxn>
            </a:cxnLst>
            <a:rect l="l" t="t" r="r" b="b"/>
            <a:pathLst>
              <a:path w="993422" h="474133">
                <a:moveTo>
                  <a:pt x="0" y="0"/>
                </a:moveTo>
                <a:cubicBezTo>
                  <a:pt x="24459" y="129822"/>
                  <a:pt x="48918" y="259644"/>
                  <a:pt x="214488" y="338666"/>
                </a:cubicBezTo>
                <a:cubicBezTo>
                  <a:pt x="380058" y="417688"/>
                  <a:pt x="686740" y="445910"/>
                  <a:pt x="993422" y="474133"/>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00695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0">
              <a:spcBef>
                <a:spcPct val="0"/>
              </a:spcBef>
            </a:pPr>
            <a:r>
              <a:rPr lang="en-US" sz="3200" dirty="0" smtClean="0"/>
              <a:t>Dealing with edge cases</a:t>
            </a:r>
            <a:r>
              <a:rPr lang="en-US" dirty="0" smtClean="0"/>
              <a:t/>
            </a:r>
            <a:br>
              <a:rPr lang="en-US" dirty="0" smtClean="0"/>
            </a:br>
            <a:r>
              <a:rPr lang="en-US" dirty="0" smtClean="0"/>
              <a:t>Blocking all ways these could happen would be very hard</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Q: What if people end up on more than one team?</a:t>
            </a:r>
          </a:p>
          <a:p>
            <a:pPr lvl="1"/>
            <a:r>
              <a:rPr lang="en-US" dirty="0" smtClean="0"/>
              <a:t>An individual sends requests to join multiple teams, which are later accepted</a:t>
            </a:r>
          </a:p>
          <a:p>
            <a:pPr lvl="1"/>
            <a:r>
              <a:rPr lang="en-US" dirty="0" smtClean="0"/>
              <a:t>Individual is already on multiple teams, different people register these teams with the challenge</a:t>
            </a:r>
          </a:p>
          <a:p>
            <a:pPr marL="0" indent="0">
              <a:buNone/>
            </a:pPr>
            <a:r>
              <a:rPr lang="en-US" dirty="0" smtClean="0"/>
              <a:t>Q: What if some team members are not registered for the challenge as individuals?</a:t>
            </a:r>
          </a:p>
          <a:p>
            <a:pPr lvl="1"/>
            <a:r>
              <a:rPr lang="en-US" dirty="0" smtClean="0"/>
              <a:t>Accept a request to join a team that is registered</a:t>
            </a:r>
          </a:p>
          <a:p>
            <a:pPr lvl="1"/>
            <a:r>
              <a:rPr lang="en-US" dirty="0" smtClean="0"/>
              <a:t>On a team that then gets registered.</a:t>
            </a:r>
          </a:p>
          <a:p>
            <a:pPr marL="0" indent="0">
              <a:buNone/>
            </a:pPr>
            <a:r>
              <a:rPr lang="en-US" dirty="0" smtClean="0"/>
              <a:t>A1: Send error message and reject a submission if any of these happen:</a:t>
            </a:r>
          </a:p>
          <a:p>
            <a:pPr marL="857250" lvl="1" indent="-457200"/>
            <a:r>
              <a:rPr lang="en-US" dirty="0" smtClean="0"/>
              <a:t>There is any team member who hasn’t registered for the challenge</a:t>
            </a:r>
          </a:p>
          <a:p>
            <a:pPr marL="857250" lvl="1" indent="-457200"/>
            <a:r>
              <a:rPr lang="en-US" dirty="0" smtClean="0"/>
              <a:t>A team member is on more than one team</a:t>
            </a:r>
          </a:p>
          <a:p>
            <a:pPr marL="0" indent="0">
              <a:buNone/>
            </a:pPr>
            <a:r>
              <a:rPr lang="en-US" dirty="0" smtClean="0"/>
              <a:t>A2: Manual audit of final submissions to look for duplicates / suspicious activity.</a:t>
            </a:r>
          </a:p>
          <a:p>
            <a:pPr marL="857250" lvl="1" indent="-457200"/>
            <a:endParaRPr lang="en-US" dirty="0"/>
          </a:p>
        </p:txBody>
      </p:sp>
    </p:spTree>
    <p:extLst>
      <p:ext uri="{BB962C8B-B14F-4D97-AF65-F5344CB8AC3E}">
        <p14:creationId xmlns:p14="http://schemas.microsoft.com/office/powerpoint/2010/main" xmlns="" val="2620430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Leaderboard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Leaderboard</a:t>
            </a:r>
          </a:p>
          <a:p>
            <a:pPr lvl="1"/>
            <a:r>
              <a:rPr lang="en-US" dirty="0" smtClean="0"/>
              <a:t>Should have 3 columns looking like the registration roster on the home page, (plus addition ones for scores, etc.)</a:t>
            </a:r>
          </a:p>
          <a:p>
            <a:pPr lvl="1"/>
            <a:r>
              <a:rPr lang="en-US" dirty="0" smtClean="0"/>
              <a:t>Since users can only be on one team when they make a submission, they don’t need to specify a team when submitting.</a:t>
            </a:r>
          </a:p>
          <a:p>
            <a:pPr lvl="1"/>
            <a:r>
              <a:rPr lang="en-US" dirty="0" smtClean="0"/>
              <a:t>If a user is on a team associated with the challenge, credit the team automatically. </a:t>
            </a:r>
          </a:p>
          <a:p>
            <a:r>
              <a:rPr lang="en-US" dirty="0" smtClean="0"/>
              <a:t>Scorning harness</a:t>
            </a:r>
          </a:p>
          <a:p>
            <a:pPr lvl="1"/>
            <a:r>
              <a:rPr lang="en-US" dirty="0" smtClean="0"/>
              <a:t>Could be the place we inforce the rules on multiple team membership / needing all individuals to register.</a:t>
            </a:r>
          </a:p>
          <a:p>
            <a:pPr lvl="1"/>
            <a:r>
              <a:rPr lang="en-US" dirty="0" smtClean="0"/>
              <a:t>Should send confirmation / error messages to </a:t>
            </a:r>
            <a:r>
              <a:rPr lang="en-US" b="1" i="1" dirty="0" smtClean="0"/>
              <a:t>all</a:t>
            </a:r>
            <a:r>
              <a:rPr lang="en-US" dirty="0" smtClean="0"/>
              <a:t> team members so everyone is aware of what their team mates are doing.</a:t>
            </a:r>
          </a:p>
        </p:txBody>
      </p:sp>
    </p:spTree>
    <p:extLst>
      <p:ext uri="{BB962C8B-B14F-4D97-AF65-F5344CB8AC3E}">
        <p14:creationId xmlns:p14="http://schemas.microsoft.com/office/powerpoint/2010/main" xmlns="" val="2265573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DREAM 9.5 Rules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smtClean="0"/>
              <a:t>1. TEAMS</a:t>
            </a:r>
            <a:endParaRPr lang="en-US" b="0" dirty="0" smtClean="0">
              <a:effectLst/>
            </a:endParaRPr>
          </a:p>
          <a:p>
            <a:pPr marL="400050" lvl="1" indent="0">
              <a:buNone/>
            </a:pPr>
            <a:r>
              <a:rPr lang="en-US" dirty="0"/>
              <a:t>a.     After you register individually, you may work alone (Team of one) or on one team with other Challenge Participants. To work on a Team, you may either create a new Team or join one that is pre-existing.. </a:t>
            </a:r>
            <a:endParaRPr lang="en-US" b="0" dirty="0" smtClean="0">
              <a:effectLst/>
            </a:endParaRPr>
          </a:p>
          <a:p>
            <a:pPr marL="400050" lvl="1" indent="0">
              <a:buNone/>
            </a:pPr>
            <a:r>
              <a:rPr lang="en-US" dirty="0"/>
              <a:t>b.     There is no maximum team size.</a:t>
            </a:r>
            <a:endParaRPr lang="en-US" b="0" dirty="0" smtClean="0">
              <a:effectLst/>
            </a:endParaRPr>
          </a:p>
          <a:p>
            <a:pPr marL="400050" lvl="1" indent="0">
              <a:buNone/>
            </a:pPr>
            <a:r>
              <a:rPr lang="en-US" dirty="0"/>
              <a:t>c.     All Teams must designate a Team Captain; Each member of a Team must be a registered participant in the Challenge. </a:t>
            </a:r>
            <a:endParaRPr lang="en-US" b="0" dirty="0" smtClean="0">
              <a:effectLst/>
            </a:endParaRPr>
          </a:p>
          <a:p>
            <a:pPr marL="400050" lvl="1" indent="0">
              <a:buNone/>
            </a:pPr>
            <a:r>
              <a:rPr lang="en-US" dirty="0"/>
              <a:t>d.      If you choose to join a Team, then you may not simultaneously participate as an individual or on any other Team(s).   Challenge Teams may merge (requiring the mutual agreement of Team Captains), and individuals are also allowed to leave a Team to work alone or to join another team. However, merging and disbanding Teams solely to circumvent limits on the maximum number of entries per team (or purchased data per team) is grounds for disqualification. </a:t>
            </a:r>
            <a:endParaRPr lang="en-US" b="0" dirty="0" smtClean="0">
              <a:effectLst/>
            </a:endParaRPr>
          </a:p>
          <a:p>
            <a:pPr marL="400050" lvl="1" indent="0">
              <a:buNone/>
            </a:pPr>
            <a:r>
              <a:rPr lang="en-US" dirty="0"/>
              <a:t>e.     Predictive models may be submitted on behalf of a Team by any of its participants.  It is up to each Team to organize its submissions and to follow the Challenge submission requirements. On submission of an entry, Challenge Participants must include the Team name under which they are submitting. </a:t>
            </a:r>
            <a:endParaRPr lang="en-US" b="0" dirty="0" smtClean="0">
              <a:effectLst/>
            </a:endParaRPr>
          </a:p>
          <a:p>
            <a:pPr marL="400050" lvl="1" indent="0">
              <a:buNone/>
            </a:pPr>
            <a:r>
              <a:rPr lang="en-US" dirty="0"/>
              <a:t>f.       DREAM/Sage Bionetworks reserves the right to disqualify Entries from any Team, as determined at DREAM/Sage Bionetworks sole discretion. </a:t>
            </a:r>
          </a:p>
        </p:txBody>
      </p:sp>
    </p:spTree>
    <p:extLst>
      <p:ext uri="{BB962C8B-B14F-4D97-AF65-F5344CB8AC3E}">
        <p14:creationId xmlns:p14="http://schemas.microsoft.com/office/powerpoint/2010/main" xmlns="" val="39623099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Notes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How to store the relationship between team and challenge?</a:t>
            </a:r>
          </a:p>
          <a:p>
            <a:pPr lvl="1"/>
            <a:r>
              <a:rPr lang="en-US" dirty="0" smtClean="0"/>
              <a:t>Use a Table ?!  (Add new column types for users / teams?)</a:t>
            </a:r>
          </a:p>
          <a:p>
            <a:pPr lvl="1"/>
            <a:r>
              <a:rPr lang="en-US" dirty="0" smtClean="0"/>
              <a:t>Migrate other sorts of submission logic to Synapse Tables ?</a:t>
            </a:r>
          </a:p>
          <a:p>
            <a:r>
              <a:rPr lang="en-US" dirty="0" smtClean="0"/>
              <a:t>What is needed?</a:t>
            </a:r>
          </a:p>
          <a:p>
            <a:pPr lvl="1"/>
            <a:r>
              <a:rPr lang="en-US" dirty="0" smtClean="0"/>
              <a:t>Modification to standard Challenge wiki template </a:t>
            </a:r>
          </a:p>
          <a:p>
            <a:pPr lvl="1"/>
            <a:r>
              <a:rPr lang="en-US" dirty="0" smtClean="0"/>
              <a:t>A few new widgets</a:t>
            </a:r>
          </a:p>
          <a:p>
            <a:pPr lvl="1"/>
            <a:r>
              <a:rPr lang="en-US" dirty="0" smtClean="0"/>
              <a:t>Modification to the scoring harness</a:t>
            </a:r>
          </a:p>
          <a:p>
            <a:r>
              <a:rPr lang="en-US" dirty="0" smtClean="0"/>
              <a:t>Mike is the product manager, not the engineering lead.</a:t>
            </a:r>
          </a:p>
          <a:p>
            <a:pPr lvl="1"/>
            <a:r>
              <a:rPr lang="en-US" dirty="0" smtClean="0"/>
              <a:t>Propose variations on feature design to improve experience</a:t>
            </a:r>
          </a:p>
          <a:p>
            <a:pPr lvl="1"/>
            <a:r>
              <a:rPr lang="en-US" dirty="0" smtClean="0"/>
              <a:t>Propose other implementation strategies</a:t>
            </a:r>
          </a:p>
        </p:txBody>
      </p:sp>
    </p:spTree>
    <p:extLst>
      <p:ext uri="{BB962C8B-B14F-4D97-AF65-F5344CB8AC3E}">
        <p14:creationId xmlns:p14="http://schemas.microsoft.com/office/powerpoint/2010/main" xmlns="" val="350745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normAutofit fontScale="90000"/>
          </a:bodyPr>
          <a:lstStyle/>
          <a:p>
            <a:r>
              <a:rPr lang="en-US" dirty="0" smtClean="0"/>
              <a:t>New Team Functionality as part of Challenge Wiki Template</a:t>
            </a:r>
            <a:endParaRPr lang="en-US" dirty="0"/>
          </a:p>
        </p:txBody>
      </p:sp>
    </p:spTree>
    <p:extLst>
      <p:ext uri="{BB962C8B-B14F-4D97-AF65-F5344CB8AC3E}">
        <p14:creationId xmlns:p14="http://schemas.microsoft.com/office/powerpoint/2010/main" xmlns="" val="3026540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Rounded Rectangle 5"/>
          <p:cNvSpPr/>
          <p:nvPr/>
        </p:nvSpPr>
        <p:spPr>
          <a:xfrm>
            <a:off x="76200" y="2962275"/>
            <a:ext cx="24384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Yourself</a:t>
            </a:r>
            <a:endParaRPr lang="en-US" dirty="0"/>
          </a:p>
        </p:txBody>
      </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323439"/>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Tree>
    <p:extLst>
      <p:ext uri="{BB962C8B-B14F-4D97-AF65-F5344CB8AC3E}">
        <p14:creationId xmlns:p14="http://schemas.microsoft.com/office/powerpoint/2010/main" xmlns="" val="14339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Rounded Rectangle 5"/>
          <p:cNvSpPr/>
          <p:nvPr/>
        </p:nvSpPr>
        <p:spPr>
          <a:xfrm>
            <a:off x="76200" y="2962275"/>
            <a:ext cx="24384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Yourself</a:t>
            </a:r>
            <a:endParaRPr lang="en-US" dirty="0"/>
          </a:p>
        </p:txBody>
      </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323439"/>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a:solidFill>
                <a:schemeClr val="tx2"/>
              </a:solidFill>
            </a:endParaRPr>
          </a:p>
        </p:txBody>
      </p:sp>
      <p:sp>
        <p:nvSpPr>
          <p:cNvPr id="14" name="TextBox 13"/>
          <p:cNvSpPr txBox="1"/>
          <p:nvPr/>
        </p:nvSpPr>
        <p:spPr>
          <a:xfrm>
            <a:off x="5164406" y="3154917"/>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15" name="Rectangle 14"/>
          <p:cNvSpPr/>
          <p:nvPr/>
        </p:nvSpPr>
        <p:spPr>
          <a:xfrm>
            <a:off x="516206" y="1066800"/>
            <a:ext cx="4648200" cy="5486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smtClean="0">
                <a:solidFill>
                  <a:schemeClr val="tx1"/>
                </a:solidFill>
              </a:rPr>
              <a:t>Teams allow the challenge organizers and other participants to see who is working on the challenge.  All team members must register individually and be listed on the team page to be officially eligible for prizes and publications.  </a:t>
            </a:r>
          </a:p>
          <a:p>
            <a:endParaRPr lang="en-US" dirty="0">
              <a:solidFill>
                <a:schemeClr val="tx1"/>
              </a:solidFill>
            </a:endParaRPr>
          </a:p>
          <a:p>
            <a:r>
              <a:rPr lang="en-US" dirty="0" smtClean="0">
                <a:solidFill>
                  <a:schemeClr val="tx1"/>
                </a:solidFill>
              </a:rPr>
              <a:t>Participants may only join one team at a time.  You may move around teams initially, but all team members must be on a single challenge team to make submissions and be eligible for prizes.</a:t>
            </a:r>
          </a:p>
          <a:p>
            <a:endParaRPr lang="en-US" dirty="0">
              <a:solidFill>
                <a:schemeClr val="tx1"/>
              </a:solidFill>
            </a:endParaRPr>
          </a:p>
          <a:p>
            <a:r>
              <a:rPr lang="en-US" dirty="0" smtClean="0">
                <a:solidFill>
                  <a:schemeClr val="tx1"/>
                </a:solidFill>
              </a:rPr>
              <a:t>To join an existing team click on the team name to go to the team page, and then request to join the team.  Your request must be approved by the team admin.  You may leave a team at any time</a:t>
            </a:r>
            <a:r>
              <a:rPr lang="en-US" dirty="0" smtClean="0">
                <a:solidFill>
                  <a:schemeClr val="tx1"/>
                </a:solidFill>
              </a:rPr>
              <a:t>.</a:t>
            </a:r>
          </a:p>
          <a:p>
            <a:r>
              <a:rPr lang="en-US" dirty="0" smtClean="0">
                <a:solidFill>
                  <a:schemeClr val="tx1"/>
                </a:solidFill>
              </a:rPr>
              <a:t>For more about Teams, </a:t>
            </a:r>
            <a:r>
              <a:rPr lang="en-US" u="sng" dirty="0" smtClean="0">
                <a:solidFill>
                  <a:schemeClr val="tx2"/>
                </a:solidFill>
              </a:rPr>
              <a:t>see the User Guide</a:t>
            </a:r>
            <a:endParaRPr lang="en-US" u="sng" dirty="0" smtClean="0">
              <a:solidFill>
                <a:schemeClr val="tx2"/>
              </a:solidFill>
            </a:endParaRPr>
          </a:p>
        </p:txBody>
      </p:sp>
      <p:sp>
        <p:nvSpPr>
          <p:cNvPr id="16" name="Rectangle 15"/>
          <p:cNvSpPr/>
          <p:nvPr/>
        </p:nvSpPr>
        <p:spPr>
          <a:xfrm>
            <a:off x="4419600" y="6096000"/>
            <a:ext cx="6858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OK</a:t>
            </a:r>
            <a:endParaRPr lang="en-US" dirty="0">
              <a:solidFill>
                <a:schemeClr val="tx1"/>
              </a:solidFill>
            </a:endParaRPr>
          </a:p>
        </p:txBody>
      </p:sp>
      <p:sp>
        <p:nvSpPr>
          <p:cNvPr id="2" name="Freeform 1"/>
          <p:cNvSpPr/>
          <p:nvPr/>
        </p:nvSpPr>
        <p:spPr>
          <a:xfrm rot="14910548">
            <a:off x="4836606" y="2801204"/>
            <a:ext cx="655598" cy="322139"/>
          </a:xfrm>
          <a:custGeom>
            <a:avLst/>
            <a:gdLst>
              <a:gd name="connsiteX0" fmla="*/ 0 w 655598"/>
              <a:gd name="connsiteY0" fmla="*/ 321415 h 322139"/>
              <a:gd name="connsiteX1" fmla="*/ 349956 w 655598"/>
              <a:gd name="connsiteY1" fmla="*/ 276259 h 322139"/>
              <a:gd name="connsiteX2" fmla="*/ 620889 w 655598"/>
              <a:gd name="connsiteY2" fmla="*/ 27903 h 322139"/>
              <a:gd name="connsiteX3" fmla="*/ 643467 w 655598"/>
              <a:gd name="connsiteY3" fmla="*/ 16615 h 322139"/>
            </a:gdLst>
            <a:ahLst/>
            <a:cxnLst>
              <a:cxn ang="0">
                <a:pos x="connsiteX0" y="connsiteY0"/>
              </a:cxn>
              <a:cxn ang="0">
                <a:pos x="connsiteX1" y="connsiteY1"/>
              </a:cxn>
              <a:cxn ang="0">
                <a:pos x="connsiteX2" y="connsiteY2"/>
              </a:cxn>
              <a:cxn ang="0">
                <a:pos x="connsiteX3" y="connsiteY3"/>
              </a:cxn>
            </a:cxnLst>
            <a:rect l="l" t="t" r="r" b="b"/>
            <a:pathLst>
              <a:path w="655598" h="322139">
                <a:moveTo>
                  <a:pt x="0" y="321415"/>
                </a:moveTo>
                <a:cubicBezTo>
                  <a:pt x="123237" y="323296"/>
                  <a:pt x="246475" y="325178"/>
                  <a:pt x="349956" y="276259"/>
                </a:cubicBezTo>
                <a:cubicBezTo>
                  <a:pt x="453438" y="227340"/>
                  <a:pt x="571971" y="71177"/>
                  <a:pt x="620889" y="27903"/>
                </a:cubicBezTo>
                <a:cubicBezTo>
                  <a:pt x="669807" y="-15371"/>
                  <a:pt x="656637" y="622"/>
                  <a:pt x="643467" y="16615"/>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93492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Rounded Rectangle 5"/>
          <p:cNvSpPr/>
          <p:nvPr/>
        </p:nvSpPr>
        <p:spPr>
          <a:xfrm>
            <a:off x="76200" y="2962275"/>
            <a:ext cx="24384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Yourself</a:t>
            </a:r>
            <a:endParaRPr lang="en-US" dirty="0"/>
          </a:p>
        </p:txBody>
      </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323439"/>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a:solidFill>
                <a:schemeClr val="tx2"/>
              </a:solidFill>
            </a:endParaRPr>
          </a:p>
        </p:txBody>
      </p:sp>
      <p:sp>
        <p:nvSpPr>
          <p:cNvPr id="14" name="TextBox 13"/>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
        <p:nvSpPr>
          <p:cNvPr id="2" name="Oval 1"/>
          <p:cNvSpPr/>
          <p:nvPr/>
        </p:nvSpPr>
        <p:spPr>
          <a:xfrm>
            <a:off x="1600200" y="5094939"/>
            <a:ext cx="1752600" cy="467661"/>
          </a:xfrm>
          <a:prstGeom prst="ellipse">
            <a:avLst/>
          </a:pr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Freeform 2"/>
          <p:cNvSpPr/>
          <p:nvPr/>
        </p:nvSpPr>
        <p:spPr>
          <a:xfrm>
            <a:off x="3333751" y="5305017"/>
            <a:ext cx="4972050" cy="757843"/>
          </a:xfrm>
          <a:custGeom>
            <a:avLst/>
            <a:gdLst>
              <a:gd name="connsiteX0" fmla="*/ 0 w 5533437"/>
              <a:gd name="connsiteY0" fmla="*/ 28983 h 757843"/>
              <a:gd name="connsiteX1" fmla="*/ 666750 w 5533437"/>
              <a:gd name="connsiteY1" fmla="*/ 371883 h 757843"/>
              <a:gd name="connsiteX2" fmla="*/ 2171700 w 5533437"/>
              <a:gd name="connsiteY2" fmla="*/ 752883 h 757843"/>
              <a:gd name="connsiteX3" fmla="*/ 5181600 w 5533437"/>
              <a:gd name="connsiteY3" fmla="*/ 86133 h 757843"/>
              <a:gd name="connsiteX4" fmla="*/ 5353050 w 5533437"/>
              <a:gd name="connsiteY4" fmla="*/ 28983 h 757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3437" h="757843">
                <a:moveTo>
                  <a:pt x="0" y="28983"/>
                </a:moveTo>
                <a:cubicBezTo>
                  <a:pt x="152400" y="140108"/>
                  <a:pt x="304800" y="251233"/>
                  <a:pt x="666750" y="371883"/>
                </a:cubicBezTo>
                <a:cubicBezTo>
                  <a:pt x="1028700" y="492533"/>
                  <a:pt x="1419225" y="800508"/>
                  <a:pt x="2171700" y="752883"/>
                </a:cubicBezTo>
                <a:cubicBezTo>
                  <a:pt x="2924175" y="705258"/>
                  <a:pt x="4651375" y="206783"/>
                  <a:pt x="5181600" y="86133"/>
                </a:cubicBezTo>
                <a:cubicBezTo>
                  <a:pt x="5711825" y="-34517"/>
                  <a:pt x="5532437" y="-2767"/>
                  <a:pt x="5353050" y="28983"/>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191000" y="5364454"/>
            <a:ext cx="2942409" cy="369332"/>
          </a:xfrm>
          <a:prstGeom prst="rect">
            <a:avLst/>
          </a:prstGeom>
          <a:noFill/>
        </p:spPr>
        <p:txBody>
          <a:bodyPr wrap="none" rtlCol="0">
            <a:spAutoFit/>
          </a:bodyPr>
          <a:lstStyle/>
          <a:p>
            <a:r>
              <a:rPr lang="en-US" b="1" dirty="0" smtClean="0">
                <a:solidFill>
                  <a:srgbClr val="FF0000"/>
                </a:solidFill>
              </a:rPr>
              <a:t>Click to view personal profile</a:t>
            </a:r>
            <a:endParaRPr lang="en-US" b="1" dirty="0">
              <a:solidFill>
                <a:srgbClr val="FF0000"/>
              </a:solidFill>
            </a:endParaRPr>
          </a:p>
        </p:txBody>
      </p:sp>
    </p:spTree>
    <p:extLst>
      <p:ext uri="{BB962C8B-B14F-4D97-AF65-F5344CB8AC3E}">
        <p14:creationId xmlns:p14="http://schemas.microsoft.com/office/powerpoint/2010/main" xmlns="" val="1320736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561" t="7644" r="48439" b="16348"/>
          <a:stretch/>
        </p:blipFill>
        <p:spPr bwMode="auto">
          <a:xfrm>
            <a:off x="0" y="38100"/>
            <a:ext cx="9144000" cy="6819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91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0"/>
            <a:ext cx="9144000" cy="6629400"/>
            <a:chOff x="0" y="0"/>
            <a:chExt cx="9144000" cy="6629400"/>
          </a:xfrm>
        </p:grpSpPr>
        <p:grpSp>
          <p:nvGrpSpPr>
            <p:cNvPr id="5" name="Group 4"/>
            <p:cNvGrpSpPr/>
            <p:nvPr/>
          </p:nvGrpSpPr>
          <p:grpSpPr>
            <a:xfrm>
              <a:off x="0" y="0"/>
              <a:ext cx="9144000" cy="5924550"/>
              <a:chOff x="0" y="0"/>
              <a:chExt cx="9144000" cy="592455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0209" t="35556" r="19792" b="6851"/>
              <a:stretch/>
            </p:blipFill>
            <p:spPr bwMode="auto">
              <a:xfrm>
                <a:off x="0" y="0"/>
                <a:ext cx="9144000" cy="5924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6200" y="3048000"/>
                <a:ext cx="3048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76200" y="3657600"/>
              <a:ext cx="89154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6" name="Rounded Rectangle 5"/>
          <p:cNvSpPr/>
          <p:nvPr/>
        </p:nvSpPr>
        <p:spPr>
          <a:xfrm>
            <a:off x="76200" y="2962275"/>
            <a:ext cx="24384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Yourself</a:t>
            </a:r>
            <a:endParaRPr lang="en-US" dirty="0"/>
          </a:p>
        </p:txBody>
      </p:sp>
      <p:sp>
        <p:nvSpPr>
          <p:cNvPr id="8" name="Rounded Rectangle 7"/>
          <p:cNvSpPr/>
          <p:nvPr/>
        </p:nvSpPr>
        <p:spPr>
          <a:xfrm>
            <a:off x="2667000" y="2962274"/>
            <a:ext cx="2362200" cy="542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Register A New Team</a:t>
            </a:r>
            <a:endParaRPr lang="en-US" dirty="0"/>
          </a:p>
        </p:txBody>
      </p:sp>
      <p:sp>
        <p:nvSpPr>
          <p:cNvPr id="11" name="TextBox 10"/>
          <p:cNvSpPr txBox="1"/>
          <p:nvPr/>
        </p:nvSpPr>
        <p:spPr>
          <a:xfrm>
            <a:off x="76200" y="3680178"/>
            <a:ext cx="2039726" cy="400110"/>
          </a:xfrm>
          <a:prstGeom prst="rect">
            <a:avLst/>
          </a:prstGeom>
          <a:noFill/>
        </p:spPr>
        <p:txBody>
          <a:bodyPr wrap="none" rtlCol="0">
            <a:spAutoFit/>
          </a:bodyPr>
          <a:lstStyle/>
          <a:p>
            <a:r>
              <a:rPr lang="en-US" sz="2000" b="1" dirty="0" smtClean="0"/>
              <a:t>Registered Teams</a:t>
            </a:r>
            <a:endParaRPr lang="en-US" sz="2000" b="1" dirty="0"/>
          </a:p>
        </p:txBody>
      </p:sp>
      <p:sp>
        <p:nvSpPr>
          <p:cNvPr id="12" name="TextBox 11"/>
          <p:cNvSpPr txBox="1"/>
          <p:nvPr/>
        </p:nvSpPr>
        <p:spPr>
          <a:xfrm>
            <a:off x="123844" y="4102754"/>
            <a:ext cx="8486756" cy="338554"/>
          </a:xfrm>
          <a:prstGeom prst="rect">
            <a:avLst/>
          </a:prstGeom>
          <a:noFill/>
        </p:spPr>
        <p:txBody>
          <a:bodyPr wrap="square" rtlCol="0">
            <a:spAutoFit/>
          </a:bodyPr>
          <a:lstStyle/>
          <a:p>
            <a:r>
              <a:rPr lang="en-US" sz="1600" b="1" dirty="0" smtClean="0"/>
              <a:t>Team Name      	Captain		Members</a:t>
            </a:r>
            <a:endParaRPr lang="en-US" sz="1600" b="1" dirty="0"/>
          </a:p>
        </p:txBody>
      </p:sp>
      <p:sp>
        <p:nvSpPr>
          <p:cNvPr id="13" name="TextBox 12"/>
          <p:cNvSpPr txBox="1"/>
          <p:nvPr/>
        </p:nvSpPr>
        <p:spPr>
          <a:xfrm>
            <a:off x="140776" y="4433220"/>
            <a:ext cx="8393623" cy="1323439"/>
          </a:xfrm>
          <a:prstGeom prst="rect">
            <a:avLst/>
          </a:prstGeom>
          <a:noFill/>
        </p:spPr>
        <p:txBody>
          <a:bodyPr wrap="square" rtlCol="0">
            <a:spAutoFit/>
          </a:bodyPr>
          <a:lstStyle/>
          <a:p>
            <a:r>
              <a:rPr lang="en-US" sz="1600" u="sng" dirty="0" smtClean="0">
                <a:solidFill>
                  <a:schemeClr val="tx2"/>
                </a:solidFill>
              </a:rPr>
              <a:t>Aardvarks</a:t>
            </a:r>
            <a:r>
              <a:rPr lang="en-US" sz="1600" dirty="0"/>
              <a:t>	</a:t>
            </a:r>
            <a:r>
              <a:rPr lang="en-US" sz="1600" dirty="0" smtClean="0"/>
              <a:t>	</a:t>
            </a:r>
            <a:r>
              <a:rPr lang="en-US" sz="1600" u="sng" dirty="0" smtClean="0">
                <a:solidFill>
                  <a:schemeClr val="tx2"/>
                </a:solidFill>
              </a:rPr>
              <a:t>Gustavo </a:t>
            </a:r>
            <a:r>
              <a:rPr lang="en-US" sz="1600" u="sng" dirty="0" err="1" smtClean="0">
                <a:solidFill>
                  <a:schemeClr val="tx2"/>
                </a:solidFill>
              </a:rPr>
              <a:t>Stolovitsky</a:t>
            </a:r>
            <a:r>
              <a:rPr lang="en-US" sz="1600" dirty="0" smtClean="0">
                <a:solidFill>
                  <a:schemeClr val="tx2"/>
                </a:solidFill>
              </a:rPr>
              <a:t>	</a:t>
            </a:r>
            <a:r>
              <a:rPr lang="en-US" sz="1600" u="sng" dirty="0" err="1" smtClean="0">
                <a:solidFill>
                  <a:schemeClr val="tx2"/>
                </a:solidFill>
              </a:rPr>
              <a:t>AnonymousFriend</a:t>
            </a:r>
            <a:r>
              <a:rPr lang="en-US" sz="1600" u="sng" dirty="0" smtClean="0">
                <a:solidFill>
                  <a:schemeClr val="tx2"/>
                </a:solidFill>
              </a:rPr>
              <a:t>,</a:t>
            </a:r>
            <a:r>
              <a:rPr lang="en-US" sz="1600" dirty="0" smtClean="0">
                <a:solidFill>
                  <a:schemeClr val="tx2"/>
                </a:solidFill>
              </a:rPr>
              <a:t> </a:t>
            </a:r>
            <a:r>
              <a:rPr lang="en-US" sz="1600" u="sng" dirty="0" smtClean="0">
                <a:solidFill>
                  <a:schemeClr val="tx2"/>
                </a:solidFill>
              </a:rPr>
              <a:t>Pablo Meyer…</a:t>
            </a:r>
          </a:p>
          <a:p>
            <a:r>
              <a:rPr lang="en-US" sz="1600" u="sng" dirty="0" smtClean="0">
                <a:solidFill>
                  <a:schemeClr val="tx2"/>
                </a:solidFill>
              </a:rPr>
              <a:t>Bears</a:t>
            </a:r>
            <a:r>
              <a:rPr lang="en-US" sz="1600" dirty="0" smtClean="0"/>
              <a:t>               	</a:t>
            </a:r>
            <a:r>
              <a:rPr lang="en-US" sz="1600" u="sng" dirty="0" smtClean="0">
                <a:solidFill>
                  <a:schemeClr val="tx2"/>
                </a:solidFill>
              </a:rPr>
              <a:t>Thea Norman</a:t>
            </a:r>
            <a:r>
              <a:rPr lang="en-US" sz="1600" dirty="0" smtClean="0">
                <a:solidFill>
                  <a:schemeClr val="tx2"/>
                </a:solidFill>
              </a:rPr>
              <a:t>	</a:t>
            </a:r>
            <a:r>
              <a:rPr lang="en-US" sz="1600" u="sng" dirty="0" smtClean="0">
                <a:solidFill>
                  <a:schemeClr val="tx2"/>
                </a:solidFill>
              </a:rPr>
              <a:t>Christine </a:t>
            </a:r>
            <a:r>
              <a:rPr lang="en-US" sz="1600" u="sng" dirty="0" err="1" smtClean="0">
                <a:solidFill>
                  <a:schemeClr val="tx2"/>
                </a:solidFill>
              </a:rPr>
              <a:t>Suver</a:t>
            </a:r>
            <a:endParaRPr lang="en-US" sz="1600" u="sng" dirty="0" smtClean="0">
              <a:solidFill>
                <a:schemeClr val="tx2"/>
              </a:solidFill>
            </a:endParaRPr>
          </a:p>
          <a:p>
            <a:r>
              <a:rPr lang="en-US" sz="1600" u="sng" dirty="0" smtClean="0">
                <a:solidFill>
                  <a:schemeClr val="tx2"/>
                </a:solidFill>
              </a:rPr>
              <a:t>Sage Curators</a:t>
            </a:r>
            <a:r>
              <a:rPr lang="en-US" sz="1600" dirty="0" smtClean="0"/>
              <a:t>	</a:t>
            </a:r>
            <a:r>
              <a:rPr lang="en-US" sz="1600" u="sng" dirty="0" err="1" smtClean="0">
                <a:solidFill>
                  <a:schemeClr val="tx2"/>
                </a:solidFill>
              </a:rPr>
              <a:t>AnonymousCaptain</a:t>
            </a:r>
            <a:r>
              <a:rPr lang="en-US" sz="1600" dirty="0" smtClean="0">
                <a:solidFill>
                  <a:schemeClr val="tx2"/>
                </a:solidFill>
              </a:rPr>
              <a:t>	</a:t>
            </a:r>
            <a:r>
              <a:rPr lang="en-US" sz="1600" u="sng" dirty="0" smtClean="0">
                <a:solidFill>
                  <a:schemeClr val="tx2"/>
                </a:solidFill>
              </a:rPr>
              <a:t>Jay Hodgson, Bruce Hoff</a:t>
            </a:r>
          </a:p>
          <a:p>
            <a:r>
              <a:rPr lang="en-US" sz="1600" dirty="0" smtClean="0"/>
              <a:t>Individual       	</a:t>
            </a:r>
            <a:r>
              <a:rPr lang="en-US" sz="1600" u="sng" dirty="0" smtClean="0">
                <a:solidFill>
                  <a:schemeClr val="tx2"/>
                </a:solidFill>
              </a:rPr>
              <a:t>Brian Bot</a:t>
            </a:r>
          </a:p>
          <a:p>
            <a:r>
              <a:rPr lang="en-US" sz="1600" dirty="0" smtClean="0"/>
              <a:t>Individual       	</a:t>
            </a:r>
            <a:r>
              <a:rPr lang="en-US" sz="1600" u="sng" dirty="0" err="1" smtClean="0">
                <a:solidFill>
                  <a:schemeClr val="tx2"/>
                </a:solidFill>
              </a:rPr>
              <a:t>Iamanonymous</a:t>
            </a:r>
            <a:endParaRPr lang="en-US" sz="1600" u="sng" dirty="0">
              <a:solidFill>
                <a:schemeClr val="tx2"/>
              </a:solidFill>
            </a:endParaRPr>
          </a:p>
        </p:txBody>
      </p:sp>
      <p:sp>
        <p:nvSpPr>
          <p:cNvPr id="14" name="TextBox 13"/>
          <p:cNvSpPr txBox="1"/>
          <p:nvPr/>
        </p:nvSpPr>
        <p:spPr>
          <a:xfrm>
            <a:off x="2090526" y="3680178"/>
            <a:ext cx="760144" cy="369332"/>
          </a:xfrm>
          <a:prstGeom prst="rect">
            <a:avLst/>
          </a:prstGeom>
          <a:noFill/>
        </p:spPr>
        <p:txBody>
          <a:bodyPr wrap="none" rtlCol="0">
            <a:spAutoFit/>
          </a:bodyPr>
          <a:lstStyle/>
          <a:p>
            <a:r>
              <a:rPr lang="en-US" u="sng" dirty="0" smtClean="0">
                <a:solidFill>
                  <a:schemeClr val="tx2"/>
                </a:solidFill>
              </a:rPr>
              <a:t>About</a:t>
            </a:r>
            <a:endParaRPr lang="en-US" u="sng" dirty="0">
              <a:solidFill>
                <a:schemeClr val="tx2"/>
              </a:solidFill>
            </a:endParaRPr>
          </a:p>
        </p:txBody>
      </p:sp>
      <p:sp>
        <p:nvSpPr>
          <p:cNvPr id="15" name="Rectangle 14"/>
          <p:cNvSpPr/>
          <p:nvPr/>
        </p:nvSpPr>
        <p:spPr>
          <a:xfrm>
            <a:off x="1981200" y="3743187"/>
            <a:ext cx="4085167" cy="16368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You must first register yourself before you can register a new team for this challenge.</a:t>
            </a:r>
            <a:endParaRPr lang="en-US" dirty="0">
              <a:solidFill>
                <a:schemeClr val="tx1"/>
              </a:solidFill>
            </a:endParaRPr>
          </a:p>
        </p:txBody>
      </p:sp>
      <p:sp>
        <p:nvSpPr>
          <p:cNvPr id="16" name="Rectangle 15"/>
          <p:cNvSpPr/>
          <p:nvPr/>
        </p:nvSpPr>
        <p:spPr>
          <a:xfrm>
            <a:off x="5302957" y="4886188"/>
            <a:ext cx="685800" cy="38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OK</a:t>
            </a:r>
            <a:endParaRPr lang="en-US" dirty="0">
              <a:solidFill>
                <a:schemeClr val="tx1"/>
              </a:solidFill>
            </a:endParaRPr>
          </a:p>
        </p:txBody>
      </p:sp>
      <p:sp>
        <p:nvSpPr>
          <p:cNvPr id="3" name="Freeform 2"/>
          <p:cNvSpPr/>
          <p:nvPr/>
        </p:nvSpPr>
        <p:spPr>
          <a:xfrm>
            <a:off x="5029200" y="3130573"/>
            <a:ext cx="2032454" cy="1001160"/>
          </a:xfrm>
          <a:custGeom>
            <a:avLst/>
            <a:gdLst>
              <a:gd name="connsiteX0" fmla="*/ 0 w 1654276"/>
              <a:gd name="connsiteY0" fmla="*/ 19027 h 1001160"/>
              <a:gd name="connsiteX1" fmla="*/ 688622 w 1654276"/>
              <a:gd name="connsiteY1" fmla="*/ 7738 h 1001160"/>
              <a:gd name="connsiteX2" fmla="*/ 1286933 w 1654276"/>
              <a:gd name="connsiteY2" fmla="*/ 120627 h 1001160"/>
              <a:gd name="connsiteX3" fmla="*/ 1648178 w 1654276"/>
              <a:gd name="connsiteY3" fmla="*/ 470583 h 1001160"/>
              <a:gd name="connsiteX4" fmla="*/ 1467555 w 1654276"/>
              <a:gd name="connsiteY4" fmla="*/ 899560 h 1001160"/>
              <a:gd name="connsiteX5" fmla="*/ 891822 w 1654276"/>
              <a:gd name="connsiteY5" fmla="*/ 1001160 h 1001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4276" h="1001160">
                <a:moveTo>
                  <a:pt x="0" y="19027"/>
                </a:moveTo>
                <a:cubicBezTo>
                  <a:pt x="237066" y="4916"/>
                  <a:pt x="474133" y="-9195"/>
                  <a:pt x="688622" y="7738"/>
                </a:cubicBezTo>
                <a:cubicBezTo>
                  <a:pt x="903111" y="24671"/>
                  <a:pt x="1127007" y="43486"/>
                  <a:pt x="1286933" y="120627"/>
                </a:cubicBezTo>
                <a:cubicBezTo>
                  <a:pt x="1446859" y="197768"/>
                  <a:pt x="1618074" y="340761"/>
                  <a:pt x="1648178" y="470583"/>
                </a:cubicBezTo>
                <a:cubicBezTo>
                  <a:pt x="1678282" y="600405"/>
                  <a:pt x="1593614" y="811131"/>
                  <a:pt x="1467555" y="899560"/>
                </a:cubicBezTo>
                <a:cubicBezTo>
                  <a:pt x="1341496" y="987989"/>
                  <a:pt x="1116659" y="994574"/>
                  <a:pt x="891822" y="1001160"/>
                </a:cubicBezTo>
              </a:path>
            </a:pathLst>
          </a:custGeom>
          <a:noFill/>
          <a:ln w="38100">
            <a:solidFill>
              <a:srgbClr val="FF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181600" y="3168134"/>
            <a:ext cx="1404872" cy="369332"/>
          </a:xfrm>
          <a:prstGeom prst="rect">
            <a:avLst/>
          </a:prstGeom>
          <a:noFill/>
        </p:spPr>
        <p:txBody>
          <a:bodyPr wrap="none" rtlCol="0">
            <a:spAutoFit/>
          </a:bodyPr>
          <a:lstStyle/>
          <a:p>
            <a:r>
              <a:rPr lang="en-US" u="sng" dirty="0" smtClean="0">
                <a:solidFill>
                  <a:schemeClr val="tx2"/>
                </a:solidFill>
              </a:rPr>
              <a:t>About Teams</a:t>
            </a:r>
            <a:endParaRPr lang="en-US" u="sng" dirty="0">
              <a:solidFill>
                <a:schemeClr val="tx2"/>
              </a:solidFill>
            </a:endParaRPr>
          </a:p>
        </p:txBody>
      </p:sp>
    </p:spTree>
    <p:extLst>
      <p:ext uri="{BB962C8B-B14F-4D97-AF65-F5344CB8AC3E}">
        <p14:creationId xmlns:p14="http://schemas.microsoft.com/office/powerpoint/2010/main" xmlns="" val="2293601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8100">
          <a:solidFill>
            <a:srgbClr val="FF0000"/>
          </a:solidFill>
          <a:tailEnd type="triangle"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1599</Words>
  <Application>Microsoft Office PowerPoint</Application>
  <PresentationFormat>On-screen Show (4:3)</PresentationFormat>
  <Paragraphs>304</Paragraphs>
  <Slides>30</Slides>
  <Notes>18</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Tracking Teams in DREAM Challenges</vt:lpstr>
      <vt:lpstr>Motivation for Feature</vt:lpstr>
      <vt:lpstr>Official DREAM 9.5 Rules</vt:lpstr>
      <vt:lpstr>New Team Functionality as part of Challenge Wiki Template</vt:lpstr>
      <vt:lpstr>Slide 5</vt:lpstr>
      <vt:lpstr>Slide 6</vt:lpstr>
      <vt:lpstr>Slide 7</vt:lpstr>
      <vt:lpstr>Slide 8</vt:lpstr>
      <vt:lpstr>Slide 9</vt:lpstr>
      <vt:lpstr>Slide 10</vt:lpstr>
      <vt:lpstr>Slide 11</vt:lpstr>
      <vt:lpstr>Option 1: Participate as Individual No additional steps needed</vt:lpstr>
      <vt:lpstr>Option 2: Create a new Team</vt:lpstr>
      <vt:lpstr>Slide 14</vt:lpstr>
      <vt:lpstr>Slide 15</vt:lpstr>
      <vt:lpstr>Slide 16</vt:lpstr>
      <vt:lpstr>Slide 17</vt:lpstr>
      <vt:lpstr>Slide 18</vt:lpstr>
      <vt:lpstr>Slide 19</vt:lpstr>
      <vt:lpstr>Slide 20</vt:lpstr>
      <vt:lpstr>Slide 21</vt:lpstr>
      <vt:lpstr>Option 3: Join an existing Team</vt:lpstr>
      <vt:lpstr>Slide 23</vt:lpstr>
      <vt:lpstr>Slide 24</vt:lpstr>
      <vt:lpstr>Slide 25</vt:lpstr>
      <vt:lpstr>Slide 26</vt:lpstr>
      <vt:lpstr>Slide 27</vt:lpstr>
      <vt:lpstr>Dealing with edge cases Blocking all ways these could happen would be very hard </vt:lpstr>
      <vt:lpstr>Changes to Leaderboard</vt:lpstr>
      <vt:lpstr>Implementation Notes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dc:creator>
  <cp:lastModifiedBy>Michael Kellen</cp:lastModifiedBy>
  <cp:revision>23</cp:revision>
  <dcterms:created xsi:type="dcterms:W3CDTF">2015-01-06T19:27:50Z</dcterms:created>
  <dcterms:modified xsi:type="dcterms:W3CDTF">2015-01-08T20:49:26Z</dcterms:modified>
</cp:coreProperties>
</file>