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  <p:sldMasterId id="2147483794" r:id="rId2"/>
  </p:sldMasterIdLst>
  <p:notesMasterIdLst>
    <p:notesMasterId r:id="rId24"/>
  </p:notesMasterIdLst>
  <p:handoutMasterIdLst>
    <p:handoutMasterId r:id="rId25"/>
  </p:handoutMasterIdLst>
  <p:sldIdLst>
    <p:sldId id="468" r:id="rId3"/>
    <p:sldId id="466" r:id="rId4"/>
    <p:sldId id="461" r:id="rId5"/>
    <p:sldId id="463" r:id="rId6"/>
    <p:sldId id="462" r:id="rId7"/>
    <p:sldId id="464" r:id="rId8"/>
    <p:sldId id="439" r:id="rId9"/>
    <p:sldId id="481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2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erry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FFCC"/>
    <a:srgbClr val="3A37D8"/>
    <a:srgbClr val="E68F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485" autoAdjust="0"/>
    <p:restoredTop sz="91449" autoAdjust="0"/>
  </p:normalViewPr>
  <p:slideViewPr>
    <p:cSldViewPr snapToGrid="0">
      <p:cViewPr>
        <p:scale>
          <a:sx n="100" d="100"/>
          <a:sy n="100" d="100"/>
        </p:scale>
        <p:origin x="-1224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624D0-FD0A-2243-8941-54C4E8696FBE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EA23E85A-A6FC-3145-A52D-C9A7C3347CD1}">
      <dgm:prSet phldrT="[Text]"/>
      <dgm:spPr>
        <a:effectLst/>
      </dgm:spPr>
      <dgm:t>
        <a:bodyPr/>
        <a:lstStyle/>
        <a:p>
          <a:r>
            <a:rPr lang="en-US" dirty="0" smtClean="0"/>
            <a:t>Data curation</a:t>
          </a:r>
          <a:endParaRPr lang="en-US" dirty="0"/>
        </a:p>
      </dgm:t>
    </dgm:pt>
    <dgm:pt modelId="{CFF7B024-4F82-B34D-940A-07A06A44405A}" type="parTrans" cxnId="{949671B9-E911-EF4D-978D-2E32441DA4E2}">
      <dgm:prSet/>
      <dgm:spPr/>
      <dgm:t>
        <a:bodyPr/>
        <a:lstStyle/>
        <a:p>
          <a:endParaRPr lang="en-US"/>
        </a:p>
      </dgm:t>
    </dgm:pt>
    <dgm:pt modelId="{184A38E5-2B1E-8245-9B9B-437A8B6FF171}" type="sibTrans" cxnId="{949671B9-E911-EF4D-978D-2E32441DA4E2}">
      <dgm:prSet/>
      <dgm:spPr/>
      <dgm:t>
        <a:bodyPr/>
        <a:lstStyle/>
        <a:p>
          <a:endParaRPr lang="en-US"/>
        </a:p>
      </dgm:t>
    </dgm:pt>
    <dgm:pt modelId="{298F3587-D67A-BB42-9CA4-A6187A181B18}">
      <dgm:prSet phldrT="[Text]"/>
      <dgm:spPr>
        <a:effectLst/>
      </dgm:spPr>
      <dgm:t>
        <a:bodyPr/>
        <a:lstStyle/>
        <a:p>
          <a:r>
            <a:rPr lang="en-US" dirty="0" smtClean="0"/>
            <a:t>Statistical QC</a:t>
          </a:r>
          <a:endParaRPr lang="en-US" dirty="0"/>
        </a:p>
      </dgm:t>
    </dgm:pt>
    <dgm:pt modelId="{28723F4D-91F2-E94F-8CD8-EA419201AC6B}" type="parTrans" cxnId="{8158E30B-1C57-0F49-8B31-C5F71E42C108}">
      <dgm:prSet/>
      <dgm:spPr/>
      <dgm:t>
        <a:bodyPr/>
        <a:lstStyle/>
        <a:p>
          <a:endParaRPr lang="en-US"/>
        </a:p>
      </dgm:t>
    </dgm:pt>
    <dgm:pt modelId="{298338E8-2C2F-A245-BB2C-F19C4CD8FBF3}" type="sibTrans" cxnId="{8158E30B-1C57-0F49-8B31-C5F71E42C108}">
      <dgm:prSet/>
      <dgm:spPr/>
      <dgm:t>
        <a:bodyPr/>
        <a:lstStyle/>
        <a:p>
          <a:endParaRPr lang="en-US"/>
        </a:p>
      </dgm:t>
    </dgm:pt>
    <dgm:pt modelId="{682B69A6-BD9C-5D49-8DC8-5C02B8042BA3}">
      <dgm:prSet phldrT="[Text]"/>
      <dgm:spPr>
        <a:effectLst/>
      </dgm:spPr>
      <dgm:t>
        <a:bodyPr/>
        <a:lstStyle/>
        <a:p>
          <a:r>
            <a:rPr lang="en-US" dirty="0" smtClean="0"/>
            <a:t>Genomic analysis</a:t>
          </a:r>
          <a:endParaRPr lang="en-US" dirty="0"/>
        </a:p>
      </dgm:t>
    </dgm:pt>
    <dgm:pt modelId="{B3FCA581-E0FF-4940-9FD2-7C14B4887C8F}" type="parTrans" cxnId="{E2FAF5E4-6478-B349-A991-174F4F20DD55}">
      <dgm:prSet/>
      <dgm:spPr/>
      <dgm:t>
        <a:bodyPr/>
        <a:lstStyle/>
        <a:p>
          <a:endParaRPr lang="en-US"/>
        </a:p>
      </dgm:t>
    </dgm:pt>
    <dgm:pt modelId="{5DF169C6-28F8-EC44-910C-192C060D8CE8}" type="sibTrans" cxnId="{E2FAF5E4-6478-B349-A991-174F4F20DD55}">
      <dgm:prSet/>
      <dgm:spPr/>
      <dgm:t>
        <a:bodyPr/>
        <a:lstStyle/>
        <a:p>
          <a:endParaRPr lang="en-US"/>
        </a:p>
      </dgm:t>
    </dgm:pt>
    <dgm:pt modelId="{54538ADB-DCFD-7D46-B989-646B50A6F60F}">
      <dgm:prSet phldrT="[Text]"/>
      <dgm:spPr>
        <a:effectLst/>
      </dgm:spPr>
      <dgm:t>
        <a:bodyPr/>
        <a:lstStyle/>
        <a:p>
          <a:r>
            <a:rPr lang="en-US" dirty="0" smtClean="0"/>
            <a:t>Network construction</a:t>
          </a:r>
          <a:endParaRPr lang="en-US" dirty="0"/>
        </a:p>
      </dgm:t>
    </dgm:pt>
    <dgm:pt modelId="{C3F9836C-F4A4-2F4F-B194-924CC8C6F3EA}" type="parTrans" cxnId="{A88677F1-C589-D649-A4EF-873FE656D04E}">
      <dgm:prSet/>
      <dgm:spPr/>
      <dgm:t>
        <a:bodyPr/>
        <a:lstStyle/>
        <a:p>
          <a:endParaRPr lang="en-US"/>
        </a:p>
      </dgm:t>
    </dgm:pt>
    <dgm:pt modelId="{2A8599D6-23D6-8748-82ED-00EF6F6378F9}" type="sibTrans" cxnId="{A88677F1-C589-D649-A4EF-873FE656D04E}">
      <dgm:prSet/>
      <dgm:spPr/>
      <dgm:t>
        <a:bodyPr/>
        <a:lstStyle/>
        <a:p>
          <a:endParaRPr lang="en-US"/>
        </a:p>
      </dgm:t>
    </dgm:pt>
    <dgm:pt modelId="{966FA42D-FA30-004C-B103-036654435337}">
      <dgm:prSet phldrT="[Text]"/>
      <dgm:spPr>
        <a:effectLst/>
      </dgm:spPr>
      <dgm:t>
        <a:bodyPr/>
        <a:lstStyle/>
        <a:p>
          <a:r>
            <a:rPr lang="en-US" dirty="0" smtClean="0"/>
            <a:t>Network analysis</a:t>
          </a:r>
          <a:endParaRPr lang="en-US" dirty="0"/>
        </a:p>
      </dgm:t>
    </dgm:pt>
    <dgm:pt modelId="{D74F03E8-64AC-CD43-8A1F-06BC7711EF9D}" type="parTrans" cxnId="{7622B31A-C8C6-624B-8363-3FA07CDD4020}">
      <dgm:prSet/>
      <dgm:spPr/>
      <dgm:t>
        <a:bodyPr/>
        <a:lstStyle/>
        <a:p>
          <a:endParaRPr lang="en-US"/>
        </a:p>
      </dgm:t>
    </dgm:pt>
    <dgm:pt modelId="{5F50C86D-483D-F447-B399-0B87EA9E7772}" type="sibTrans" cxnId="{7622B31A-C8C6-624B-8363-3FA07CDD4020}">
      <dgm:prSet/>
      <dgm:spPr/>
      <dgm:t>
        <a:bodyPr/>
        <a:lstStyle/>
        <a:p>
          <a:endParaRPr lang="en-US"/>
        </a:p>
      </dgm:t>
    </dgm:pt>
    <dgm:pt modelId="{ECD0BCD4-721D-3140-BA72-F209C9EAF663}">
      <dgm:prSet phldrT="[Text]"/>
      <dgm:spPr>
        <a:effectLst/>
      </dgm:spPr>
      <dgm:t>
        <a:bodyPr/>
        <a:lstStyle/>
        <a:p>
          <a:r>
            <a:rPr lang="en-US" dirty="0" smtClean="0"/>
            <a:t>Data mining</a:t>
          </a:r>
          <a:endParaRPr lang="en-US" dirty="0"/>
        </a:p>
      </dgm:t>
    </dgm:pt>
    <dgm:pt modelId="{D4E92765-6DC6-D64A-AC57-C071262B2463}" type="parTrans" cxnId="{CC69BE8E-9C1E-1B41-BC5A-215360AF8D7C}">
      <dgm:prSet/>
      <dgm:spPr/>
      <dgm:t>
        <a:bodyPr/>
        <a:lstStyle/>
        <a:p>
          <a:endParaRPr lang="en-US"/>
        </a:p>
      </dgm:t>
    </dgm:pt>
    <dgm:pt modelId="{F2C49413-08D0-024A-9B2F-BC74FD022C98}" type="sibTrans" cxnId="{CC69BE8E-9C1E-1B41-BC5A-215360AF8D7C}">
      <dgm:prSet/>
      <dgm:spPr/>
      <dgm:t>
        <a:bodyPr/>
        <a:lstStyle/>
        <a:p>
          <a:endParaRPr lang="en-US"/>
        </a:p>
      </dgm:t>
    </dgm:pt>
    <dgm:pt modelId="{3433A636-6FD5-3545-87CA-F6CB46B04901}">
      <dgm:prSet phldrT="[Text]"/>
      <dgm:spPr>
        <a:effectLst/>
      </dgm:spPr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DD262014-A783-FC44-B1FF-22FEFD3E3BF0}" type="parTrans" cxnId="{89B12EBD-81FA-FE4A-86FD-E090209E2878}">
      <dgm:prSet/>
      <dgm:spPr/>
      <dgm:t>
        <a:bodyPr/>
        <a:lstStyle/>
        <a:p>
          <a:endParaRPr lang="en-US"/>
        </a:p>
      </dgm:t>
    </dgm:pt>
    <dgm:pt modelId="{428B1432-4DD6-BF4D-9BCA-90A3EE71E4EC}" type="sibTrans" cxnId="{89B12EBD-81FA-FE4A-86FD-E090209E2878}">
      <dgm:prSet/>
      <dgm:spPr/>
      <dgm:t>
        <a:bodyPr/>
        <a:lstStyle/>
        <a:p>
          <a:endParaRPr lang="en-US"/>
        </a:p>
      </dgm:t>
    </dgm:pt>
    <dgm:pt modelId="{89061BE2-0481-3043-99FD-462EF8517923}" type="pres">
      <dgm:prSet presAssocID="{371624D0-FD0A-2243-8941-54C4E8696FBE}" presName="Name0" presStyleCnt="0">
        <dgm:presLayoutVars>
          <dgm:dir/>
          <dgm:animLvl val="lvl"/>
          <dgm:resizeHandles val="exact"/>
        </dgm:presLayoutVars>
      </dgm:prSet>
      <dgm:spPr/>
    </dgm:pt>
    <dgm:pt modelId="{627FCCBA-322F-6149-AE5D-D710062EC531}" type="pres">
      <dgm:prSet presAssocID="{EA23E85A-A6FC-3145-A52D-C9A7C3347CD1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5DBD8-1F44-D340-B3C7-F6B3231CAB98}" type="pres">
      <dgm:prSet presAssocID="{184A38E5-2B1E-8245-9B9B-437A8B6FF171}" presName="parTxOnlySpace" presStyleCnt="0"/>
      <dgm:spPr/>
    </dgm:pt>
    <dgm:pt modelId="{BDA27D1A-F59A-1649-88BF-3D5BBD2DEE90}" type="pres">
      <dgm:prSet presAssocID="{298F3587-D67A-BB42-9CA4-A6187A181B18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0AEB2-8C74-B14C-BE77-7C8D9D281C60}" type="pres">
      <dgm:prSet presAssocID="{298338E8-2C2F-A245-BB2C-F19C4CD8FBF3}" presName="parTxOnlySpace" presStyleCnt="0"/>
      <dgm:spPr/>
    </dgm:pt>
    <dgm:pt modelId="{AD84E59A-E71F-7242-917A-EAEE82610F24}" type="pres">
      <dgm:prSet presAssocID="{682B69A6-BD9C-5D49-8DC8-5C02B8042BA3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28DFB-64EF-AE48-8BD9-1953EE5F2EA7}" type="pres">
      <dgm:prSet presAssocID="{5DF169C6-28F8-EC44-910C-192C060D8CE8}" presName="parTxOnlySpace" presStyleCnt="0"/>
      <dgm:spPr/>
    </dgm:pt>
    <dgm:pt modelId="{B9C59CF6-9443-2448-8C7B-DC671C829D65}" type="pres">
      <dgm:prSet presAssocID="{54538ADB-DCFD-7D46-B989-646B50A6F60F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D7A8E-0033-0440-9DC1-1D315930601E}" type="pres">
      <dgm:prSet presAssocID="{2A8599D6-23D6-8748-82ED-00EF6F6378F9}" presName="parTxOnlySpace" presStyleCnt="0"/>
      <dgm:spPr/>
    </dgm:pt>
    <dgm:pt modelId="{7162AF1A-4560-AD4C-9306-BFDC3878A660}" type="pres">
      <dgm:prSet presAssocID="{966FA42D-FA30-004C-B103-036654435337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DCC5E-7DB8-F44A-83D4-935795BA233F}" type="pres">
      <dgm:prSet presAssocID="{5F50C86D-483D-F447-B399-0B87EA9E7772}" presName="parTxOnlySpace" presStyleCnt="0"/>
      <dgm:spPr/>
    </dgm:pt>
    <dgm:pt modelId="{F6881C40-6913-384D-A848-FDED64169E64}" type="pres">
      <dgm:prSet presAssocID="{ECD0BCD4-721D-3140-BA72-F209C9EAF66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87FCA-2BDA-BB46-AEB1-208CBD21EE24}" type="pres">
      <dgm:prSet presAssocID="{F2C49413-08D0-024A-9B2F-BC74FD022C98}" presName="parTxOnlySpace" presStyleCnt="0"/>
      <dgm:spPr/>
    </dgm:pt>
    <dgm:pt modelId="{15210E24-1127-BC47-B461-7C6AA461F241}" type="pres">
      <dgm:prSet presAssocID="{3433A636-6FD5-3545-87CA-F6CB46B04901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12EBD-81FA-FE4A-86FD-E090209E2878}" srcId="{371624D0-FD0A-2243-8941-54C4E8696FBE}" destId="{3433A636-6FD5-3545-87CA-F6CB46B04901}" srcOrd="6" destOrd="0" parTransId="{DD262014-A783-FC44-B1FF-22FEFD3E3BF0}" sibTransId="{428B1432-4DD6-BF4D-9BCA-90A3EE71E4EC}"/>
    <dgm:cxn modelId="{D35D1788-E979-4E4C-8A93-5676C62CAF28}" type="presOf" srcId="{3433A636-6FD5-3545-87CA-F6CB46B04901}" destId="{15210E24-1127-BC47-B461-7C6AA461F241}" srcOrd="0" destOrd="0" presId="urn:microsoft.com/office/officeart/2005/8/layout/chevron1"/>
    <dgm:cxn modelId="{DC9D547B-6921-4700-A6FE-358FACEC81C0}" type="presOf" srcId="{682B69A6-BD9C-5D49-8DC8-5C02B8042BA3}" destId="{AD84E59A-E71F-7242-917A-EAEE82610F24}" srcOrd="0" destOrd="0" presId="urn:microsoft.com/office/officeart/2005/8/layout/chevron1"/>
    <dgm:cxn modelId="{7622B31A-C8C6-624B-8363-3FA07CDD4020}" srcId="{371624D0-FD0A-2243-8941-54C4E8696FBE}" destId="{966FA42D-FA30-004C-B103-036654435337}" srcOrd="4" destOrd="0" parTransId="{D74F03E8-64AC-CD43-8A1F-06BC7711EF9D}" sibTransId="{5F50C86D-483D-F447-B399-0B87EA9E7772}"/>
    <dgm:cxn modelId="{E2FAF5E4-6478-B349-A991-174F4F20DD55}" srcId="{371624D0-FD0A-2243-8941-54C4E8696FBE}" destId="{682B69A6-BD9C-5D49-8DC8-5C02B8042BA3}" srcOrd="2" destOrd="0" parTransId="{B3FCA581-E0FF-4940-9FD2-7C14B4887C8F}" sibTransId="{5DF169C6-28F8-EC44-910C-192C060D8CE8}"/>
    <dgm:cxn modelId="{A88677F1-C589-D649-A4EF-873FE656D04E}" srcId="{371624D0-FD0A-2243-8941-54C4E8696FBE}" destId="{54538ADB-DCFD-7D46-B989-646B50A6F60F}" srcOrd="3" destOrd="0" parTransId="{C3F9836C-F4A4-2F4F-B194-924CC8C6F3EA}" sibTransId="{2A8599D6-23D6-8748-82ED-00EF6F6378F9}"/>
    <dgm:cxn modelId="{63494DA3-285D-4101-87E5-5C1F60EF39DA}" type="presOf" srcId="{EA23E85A-A6FC-3145-A52D-C9A7C3347CD1}" destId="{627FCCBA-322F-6149-AE5D-D710062EC531}" srcOrd="0" destOrd="0" presId="urn:microsoft.com/office/officeart/2005/8/layout/chevron1"/>
    <dgm:cxn modelId="{CC69BE8E-9C1E-1B41-BC5A-215360AF8D7C}" srcId="{371624D0-FD0A-2243-8941-54C4E8696FBE}" destId="{ECD0BCD4-721D-3140-BA72-F209C9EAF663}" srcOrd="5" destOrd="0" parTransId="{D4E92765-6DC6-D64A-AC57-C071262B2463}" sibTransId="{F2C49413-08D0-024A-9B2F-BC74FD022C98}"/>
    <dgm:cxn modelId="{49D1651D-4087-4BFE-8EF5-21DC9B931F35}" type="presOf" srcId="{371624D0-FD0A-2243-8941-54C4E8696FBE}" destId="{89061BE2-0481-3043-99FD-462EF8517923}" srcOrd="0" destOrd="0" presId="urn:microsoft.com/office/officeart/2005/8/layout/chevron1"/>
    <dgm:cxn modelId="{4258E0BC-4685-4FBC-86A1-D9F1D82D61A6}" type="presOf" srcId="{298F3587-D67A-BB42-9CA4-A6187A181B18}" destId="{BDA27D1A-F59A-1649-88BF-3D5BBD2DEE90}" srcOrd="0" destOrd="0" presId="urn:microsoft.com/office/officeart/2005/8/layout/chevron1"/>
    <dgm:cxn modelId="{8158E30B-1C57-0F49-8B31-C5F71E42C108}" srcId="{371624D0-FD0A-2243-8941-54C4E8696FBE}" destId="{298F3587-D67A-BB42-9CA4-A6187A181B18}" srcOrd="1" destOrd="0" parTransId="{28723F4D-91F2-E94F-8CD8-EA419201AC6B}" sibTransId="{298338E8-2C2F-A245-BB2C-F19C4CD8FBF3}"/>
    <dgm:cxn modelId="{949671B9-E911-EF4D-978D-2E32441DA4E2}" srcId="{371624D0-FD0A-2243-8941-54C4E8696FBE}" destId="{EA23E85A-A6FC-3145-A52D-C9A7C3347CD1}" srcOrd="0" destOrd="0" parTransId="{CFF7B024-4F82-B34D-940A-07A06A44405A}" sibTransId="{184A38E5-2B1E-8245-9B9B-437A8B6FF171}"/>
    <dgm:cxn modelId="{F4EE90A3-555F-418B-9431-CBED18268A03}" type="presOf" srcId="{966FA42D-FA30-004C-B103-036654435337}" destId="{7162AF1A-4560-AD4C-9306-BFDC3878A660}" srcOrd="0" destOrd="0" presId="urn:microsoft.com/office/officeart/2005/8/layout/chevron1"/>
    <dgm:cxn modelId="{3ACCFF91-9396-4494-BD2A-6182C0C2F32B}" type="presOf" srcId="{54538ADB-DCFD-7D46-B989-646B50A6F60F}" destId="{B9C59CF6-9443-2448-8C7B-DC671C829D65}" srcOrd="0" destOrd="0" presId="urn:microsoft.com/office/officeart/2005/8/layout/chevron1"/>
    <dgm:cxn modelId="{837F76D9-1250-45BE-98B6-8CA2685675A1}" type="presOf" srcId="{ECD0BCD4-721D-3140-BA72-F209C9EAF663}" destId="{F6881C40-6913-384D-A848-FDED64169E64}" srcOrd="0" destOrd="0" presId="urn:microsoft.com/office/officeart/2005/8/layout/chevron1"/>
    <dgm:cxn modelId="{F9182A75-91C9-484E-A116-A0A1F141FCA8}" type="presParOf" srcId="{89061BE2-0481-3043-99FD-462EF8517923}" destId="{627FCCBA-322F-6149-AE5D-D710062EC531}" srcOrd="0" destOrd="0" presId="urn:microsoft.com/office/officeart/2005/8/layout/chevron1"/>
    <dgm:cxn modelId="{A690A33C-10CD-483F-AEE8-6991494FBDAE}" type="presParOf" srcId="{89061BE2-0481-3043-99FD-462EF8517923}" destId="{A9B5DBD8-1F44-D340-B3C7-F6B3231CAB98}" srcOrd="1" destOrd="0" presId="urn:microsoft.com/office/officeart/2005/8/layout/chevron1"/>
    <dgm:cxn modelId="{DB929860-A0D7-4D0C-A1A3-2F984ED3AADC}" type="presParOf" srcId="{89061BE2-0481-3043-99FD-462EF8517923}" destId="{BDA27D1A-F59A-1649-88BF-3D5BBD2DEE90}" srcOrd="2" destOrd="0" presId="urn:microsoft.com/office/officeart/2005/8/layout/chevron1"/>
    <dgm:cxn modelId="{FDEC0133-FC09-43AF-9911-660293CD24F1}" type="presParOf" srcId="{89061BE2-0481-3043-99FD-462EF8517923}" destId="{C600AEB2-8C74-B14C-BE77-7C8D9D281C60}" srcOrd="3" destOrd="0" presId="urn:microsoft.com/office/officeart/2005/8/layout/chevron1"/>
    <dgm:cxn modelId="{1316EBA4-24C2-46B5-AB5A-61FCE0F4B4FF}" type="presParOf" srcId="{89061BE2-0481-3043-99FD-462EF8517923}" destId="{AD84E59A-E71F-7242-917A-EAEE82610F24}" srcOrd="4" destOrd="0" presId="urn:microsoft.com/office/officeart/2005/8/layout/chevron1"/>
    <dgm:cxn modelId="{93EA54AD-34AD-458B-9332-1C04442AE1C6}" type="presParOf" srcId="{89061BE2-0481-3043-99FD-462EF8517923}" destId="{E0A28DFB-64EF-AE48-8BD9-1953EE5F2EA7}" srcOrd="5" destOrd="0" presId="urn:microsoft.com/office/officeart/2005/8/layout/chevron1"/>
    <dgm:cxn modelId="{4A17550E-F473-4827-87A3-63258027437D}" type="presParOf" srcId="{89061BE2-0481-3043-99FD-462EF8517923}" destId="{B9C59CF6-9443-2448-8C7B-DC671C829D65}" srcOrd="6" destOrd="0" presId="urn:microsoft.com/office/officeart/2005/8/layout/chevron1"/>
    <dgm:cxn modelId="{13F0C3E4-F856-4070-ACE3-3E15FC3D1A55}" type="presParOf" srcId="{89061BE2-0481-3043-99FD-462EF8517923}" destId="{64BD7A8E-0033-0440-9DC1-1D315930601E}" srcOrd="7" destOrd="0" presId="urn:microsoft.com/office/officeart/2005/8/layout/chevron1"/>
    <dgm:cxn modelId="{4B2F934D-A06D-43F3-BBBA-EA325D756BEA}" type="presParOf" srcId="{89061BE2-0481-3043-99FD-462EF8517923}" destId="{7162AF1A-4560-AD4C-9306-BFDC3878A660}" srcOrd="8" destOrd="0" presId="urn:microsoft.com/office/officeart/2005/8/layout/chevron1"/>
    <dgm:cxn modelId="{03B7ADE4-8074-4925-9997-79C8647AAD76}" type="presParOf" srcId="{89061BE2-0481-3043-99FD-462EF8517923}" destId="{15ADCC5E-7DB8-F44A-83D4-935795BA233F}" srcOrd="9" destOrd="0" presId="urn:microsoft.com/office/officeart/2005/8/layout/chevron1"/>
    <dgm:cxn modelId="{3781F889-65B0-4BC5-8AAD-DC6CE6B6163F}" type="presParOf" srcId="{89061BE2-0481-3043-99FD-462EF8517923}" destId="{F6881C40-6913-384D-A848-FDED64169E64}" srcOrd="10" destOrd="0" presId="urn:microsoft.com/office/officeart/2005/8/layout/chevron1"/>
    <dgm:cxn modelId="{2AD4C040-51AD-4DBD-B533-018FCDAF3CB0}" type="presParOf" srcId="{89061BE2-0481-3043-99FD-462EF8517923}" destId="{1BB87FCA-2BDA-BB46-AEB1-208CBD21EE24}" srcOrd="11" destOrd="0" presId="urn:microsoft.com/office/officeart/2005/8/layout/chevron1"/>
    <dgm:cxn modelId="{9A05D4CD-27B6-4887-915B-136ECF90A70E}" type="presParOf" srcId="{89061BE2-0481-3043-99FD-462EF8517923}" destId="{15210E24-1127-BC47-B461-7C6AA461F24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FCCBA-322F-6149-AE5D-D710062EC531}">
      <dsp:nvSpPr>
        <dsp:cNvPr id="0" name=""/>
        <dsp:cNvSpPr/>
      </dsp:nvSpPr>
      <dsp:spPr>
        <a:xfrm>
          <a:off x="0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curation</a:t>
          </a:r>
          <a:endParaRPr lang="en-US" sz="1100" kern="1200" dirty="0"/>
        </a:p>
      </dsp:txBody>
      <dsp:txXfrm>
        <a:off x="0" y="347265"/>
        <a:ext cx="1311671" cy="524668"/>
      </dsp:txXfrm>
    </dsp:sp>
    <dsp:sp modelId="{BDA27D1A-F59A-1649-88BF-3D5BBD2DEE90}">
      <dsp:nvSpPr>
        <dsp:cNvPr id="0" name=""/>
        <dsp:cNvSpPr/>
      </dsp:nvSpPr>
      <dsp:spPr>
        <a:xfrm>
          <a:off x="1180504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Statistical QC</a:t>
          </a:r>
          <a:endParaRPr lang="en-US" sz="1100" kern="1200" dirty="0"/>
        </a:p>
      </dsp:txBody>
      <dsp:txXfrm>
        <a:off x="1180504" y="347265"/>
        <a:ext cx="1311671" cy="524668"/>
      </dsp:txXfrm>
    </dsp:sp>
    <dsp:sp modelId="{AD84E59A-E71F-7242-917A-EAEE82610F24}">
      <dsp:nvSpPr>
        <dsp:cNvPr id="0" name=""/>
        <dsp:cNvSpPr/>
      </dsp:nvSpPr>
      <dsp:spPr>
        <a:xfrm>
          <a:off x="2361009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Genomic analysis</a:t>
          </a:r>
          <a:endParaRPr lang="en-US" sz="1100" kern="1200" dirty="0"/>
        </a:p>
      </dsp:txBody>
      <dsp:txXfrm>
        <a:off x="2361009" y="347265"/>
        <a:ext cx="1311671" cy="524668"/>
      </dsp:txXfrm>
    </dsp:sp>
    <dsp:sp modelId="{B9C59CF6-9443-2448-8C7B-DC671C829D65}">
      <dsp:nvSpPr>
        <dsp:cNvPr id="0" name=""/>
        <dsp:cNvSpPr/>
      </dsp:nvSpPr>
      <dsp:spPr>
        <a:xfrm>
          <a:off x="3541514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Network construction</a:t>
          </a:r>
          <a:endParaRPr lang="en-US" sz="1100" kern="1200" dirty="0"/>
        </a:p>
      </dsp:txBody>
      <dsp:txXfrm>
        <a:off x="3541514" y="347265"/>
        <a:ext cx="1311671" cy="524668"/>
      </dsp:txXfrm>
    </dsp:sp>
    <dsp:sp modelId="{7162AF1A-4560-AD4C-9306-BFDC3878A660}">
      <dsp:nvSpPr>
        <dsp:cNvPr id="0" name=""/>
        <dsp:cNvSpPr/>
      </dsp:nvSpPr>
      <dsp:spPr>
        <a:xfrm>
          <a:off x="4722018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Network analysis</a:t>
          </a:r>
          <a:endParaRPr lang="en-US" sz="1100" kern="1200" dirty="0"/>
        </a:p>
      </dsp:txBody>
      <dsp:txXfrm>
        <a:off x="4722018" y="347265"/>
        <a:ext cx="1311671" cy="524668"/>
      </dsp:txXfrm>
    </dsp:sp>
    <dsp:sp modelId="{F6881C40-6913-384D-A848-FDED64169E64}">
      <dsp:nvSpPr>
        <dsp:cNvPr id="0" name=""/>
        <dsp:cNvSpPr/>
      </dsp:nvSpPr>
      <dsp:spPr>
        <a:xfrm>
          <a:off x="5902523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mining</a:t>
          </a:r>
          <a:endParaRPr lang="en-US" sz="1100" kern="1200" dirty="0"/>
        </a:p>
      </dsp:txBody>
      <dsp:txXfrm>
        <a:off x="5902523" y="347265"/>
        <a:ext cx="1311671" cy="524668"/>
      </dsp:txXfrm>
    </dsp:sp>
    <dsp:sp modelId="{15210E24-1127-BC47-B461-7C6AA461F241}">
      <dsp:nvSpPr>
        <dsp:cNvPr id="0" name=""/>
        <dsp:cNvSpPr/>
      </dsp:nvSpPr>
      <dsp:spPr>
        <a:xfrm>
          <a:off x="7083028" y="347265"/>
          <a:ext cx="1311671" cy="5246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Validation</a:t>
          </a:r>
          <a:endParaRPr lang="en-US" sz="1100" kern="1200" dirty="0"/>
        </a:p>
      </dsp:txBody>
      <dsp:txXfrm>
        <a:off x="7083028" y="347265"/>
        <a:ext cx="1311671" cy="52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>
              <a:defRPr sz="1200"/>
            </a:lvl1pPr>
          </a:lstStyle>
          <a:p>
            <a:fld id="{0900EB60-E091-4A8A-9DC5-EE941EC038A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>
              <a:defRPr sz="1200"/>
            </a:lvl1pPr>
          </a:lstStyle>
          <a:p>
            <a:fld id="{7AD2AAFD-0CAF-472B-BA8E-4DFB6A08D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>
              <a:defRPr sz="1200"/>
            </a:lvl1pPr>
          </a:lstStyle>
          <a:p>
            <a:fld id="{84692D2A-C3DF-4EAF-AEB4-4AA50B360703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4" tIns="46472" rIns="92944" bIns="464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44" tIns="46472" rIns="92944" bIns="464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>
              <a:defRPr sz="1200"/>
            </a:lvl1pPr>
          </a:lstStyle>
          <a:p>
            <a:fld id="{E1C1F73A-96B1-443F-A919-7492941B9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9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9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defTabSz="911322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A901FD-C412-044D-9E08-751DEE805B49}" type="slidenum">
              <a:rPr lang="en-US" sz="1300" b="0">
                <a:solidFill>
                  <a:srgbClr val="000000"/>
                </a:solidFill>
              </a:rPr>
              <a:pPr/>
              <a:t>1</a:t>
            </a:fld>
            <a:endParaRPr lang="en-US" sz="13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0E99-A8BF-42BB-A630-9A43E50BA0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25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3" y="0"/>
            <a:ext cx="8839200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22" y="20548"/>
            <a:ext cx="8514708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28" y="4283"/>
            <a:ext cx="8648272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02" y="0"/>
            <a:ext cx="8637998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45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69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21" y="76200"/>
            <a:ext cx="8038059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18" y="1219200"/>
            <a:ext cx="8073081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325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25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/>
                </a:solidFill>
              </a:rPr>
              <a:pPr/>
              <a:t>2/7/2012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0CDA-1983-44BD-8AEB-D5F613B6F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49F7-1242-4F0B-BF46-B35644055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69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21" y="-47086"/>
            <a:ext cx="856607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76" y="1219200"/>
            <a:ext cx="853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C:\Users\jderry\Desktop\Sage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-316771" y="6031773"/>
            <a:ext cx="1142999" cy="50945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-2898407" y="3422282"/>
            <a:ext cx="6868766" cy="24201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822" y="0"/>
            <a:ext cx="439881" cy="11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A87C13-DE40-40DC-859F-4C72D67EE8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6600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Palatino Linotype" pitchFamily="18" charset="0"/>
        <a:buChar char="⁻"/>
        <a:defRPr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png"/><Relationship Id="rId9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agebionetworks.jira.com/wiki/display/PLFM/Synapse+Vision+Docu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52725" y="1714499"/>
            <a:ext cx="3676649" cy="4124325"/>
            <a:chOff x="2640188" y="1516882"/>
            <a:chExt cx="4303224" cy="4763337"/>
          </a:xfrm>
        </p:grpSpPr>
        <p:pic>
          <p:nvPicPr>
            <p:cNvPr id="608267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894" y="1519061"/>
              <a:ext cx="2150771" cy="470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826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67" y="1516882"/>
              <a:ext cx="2150771" cy="470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826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24"/>
            <a:stretch>
              <a:fillRect/>
            </a:stretch>
          </p:blipFill>
          <p:spPr bwMode="auto">
            <a:xfrm>
              <a:off x="2640188" y="3866240"/>
              <a:ext cx="2150771" cy="234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827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24"/>
            <a:stretch>
              <a:fillRect/>
            </a:stretch>
          </p:blipFill>
          <p:spPr bwMode="auto">
            <a:xfrm>
              <a:off x="4792641" y="3864098"/>
              <a:ext cx="2150771" cy="234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070363" y="6169074"/>
              <a:ext cx="1696846" cy="111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  <a:latin typeface="Arial Narrow"/>
                <a:ea typeface="ヒラギノ角ゴ Pro W3" pitchFamily="-72" charset="-128"/>
                <a:cs typeface="Arial Narrow"/>
              </a:endParaRPr>
            </a:p>
          </p:txBody>
        </p:sp>
      </p:grpSp>
      <p:sp>
        <p:nvSpPr>
          <p:cNvPr id="608258" name="Title 1"/>
          <p:cNvSpPr txBox="1">
            <a:spLocks/>
          </p:cNvSpPr>
          <p:nvPr/>
        </p:nvSpPr>
        <p:spPr bwMode="auto">
          <a:xfrm>
            <a:off x="1295400" y="1066800"/>
            <a:ext cx="647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0" tIns="45518" rIns="91030" bIns="45518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 Narrow" charset="0"/>
              <a:cs typeface="Arial Narrow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 Narrow" charset="0"/>
              <a:cs typeface="Arial Narrow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608259" name="Text Box 70"/>
          <p:cNvSpPr txBox="1">
            <a:spLocks noChangeArrowheads="1"/>
          </p:cNvSpPr>
          <p:nvPr/>
        </p:nvSpPr>
        <p:spPr bwMode="auto">
          <a:xfrm>
            <a:off x="1201738" y="49213"/>
            <a:ext cx="69453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0" tIns="45518" rIns="91030" bIns="4551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Sage Bionetworks Mission</a:t>
            </a:r>
          </a:p>
        </p:txBody>
      </p:sp>
      <p:sp>
        <p:nvSpPr>
          <p:cNvPr id="608260" name="TextBox 8"/>
          <p:cNvSpPr txBox="1">
            <a:spLocks noChangeArrowheads="1"/>
          </p:cNvSpPr>
          <p:nvPr/>
        </p:nvSpPr>
        <p:spPr bwMode="auto">
          <a:xfrm>
            <a:off x="561976" y="509588"/>
            <a:ext cx="8210550" cy="101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30" tIns="45518" rIns="91030" bIns="4551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Sage Bionetworks is a non-profit organization with a vision to create a </a:t>
            </a:r>
            <a:r>
              <a:rPr lang="ja-JP" altLang="en-US" sz="2000" b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“</a:t>
            </a:r>
            <a:r>
              <a:rPr lang="en-US" sz="20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commons</a:t>
            </a:r>
            <a:r>
              <a:rPr lang="ja-JP" altLang="en-US" sz="2000" b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”</a:t>
            </a:r>
            <a:r>
              <a:rPr lang="en-US" sz="20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 where integrative bionetworks are evolved by contributor scientists with a shared vision to accelerate the elimination of human disease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4725" y="1668463"/>
            <a:ext cx="179863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030" tIns="45518" rIns="91030" bIns="45518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/>
                <a:ea typeface="ＭＳ Ｐゴシック" charset="0"/>
                <a:cs typeface="Arial Narrow"/>
              </a:rPr>
              <a:t>Data Repository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4263" y="5364163"/>
            <a:ext cx="2100262" cy="400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030" tIns="45518" rIns="91030" bIns="45518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/>
                <a:ea typeface="ＭＳ Ｐゴシック" charset="0"/>
                <a:cs typeface="Arial Narrow"/>
              </a:rPr>
              <a:t>Discovery Platform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475" y="1639888"/>
            <a:ext cx="2473325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030" tIns="45518" rIns="91030" bIns="45518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/>
                <a:ea typeface="ＭＳ Ｐゴシック" charset="0"/>
                <a:cs typeface="Arial Narrow"/>
              </a:rPr>
              <a:t>Building Disease Maps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475" y="5218113"/>
            <a:ext cx="2471738" cy="398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91030" tIns="45518" rIns="91030" bIns="45518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/>
                <a:ea typeface="ＭＳ Ｐゴシック" charset="0"/>
                <a:cs typeface="Arial Narrow"/>
              </a:rPr>
              <a:t>Commons Pilots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19101" y="6033245"/>
            <a:ext cx="8210550" cy="7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30" tIns="45518" rIns="91030" bIns="4551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Michael Kellen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>
                <a:solidFill>
                  <a:prstClr val="black"/>
                </a:solidFill>
                <a:latin typeface="Arial Narrow" charset="0"/>
                <a:cs typeface="Arial Narrow" charset="0"/>
              </a:rPr>
              <a:t>Director of Technology</a:t>
            </a:r>
            <a:endParaRPr lang="en-US" sz="2000" b="0" dirty="0" smtClean="0">
              <a:solidFill>
                <a:prstClr val="black"/>
              </a:solidFill>
              <a:latin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0" y="0"/>
            <a:ext cx="8396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" y="3200400"/>
            <a:ext cx="990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7810"/>
          <a:stretch>
            <a:fillRect/>
          </a:stretch>
        </p:blipFill>
        <p:spPr bwMode="auto">
          <a:xfrm>
            <a:off x="0" y="1"/>
            <a:ext cx="8556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81800" y="2514600"/>
            <a:ext cx="990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24572"/>
          <a:stretch>
            <a:fillRect/>
          </a:stretch>
        </p:blipFill>
        <p:spPr bwMode="auto">
          <a:xfrm>
            <a:off x="0" y="-1"/>
            <a:ext cx="9144000" cy="57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638800" y="3733800"/>
            <a:ext cx="1371600" cy="304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7810"/>
          <a:stretch>
            <a:fillRect/>
          </a:stretch>
        </p:blipFill>
        <p:spPr bwMode="auto">
          <a:xfrm>
            <a:off x="0" y="1"/>
            <a:ext cx="8556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629400" y="5105400"/>
            <a:ext cx="12954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0" y="0"/>
            <a:ext cx="8396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4800600"/>
            <a:ext cx="1295400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0" y="0"/>
            <a:ext cx="8396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10000" y="6172200"/>
            <a:ext cx="1905000" cy="685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0" y="0"/>
            <a:ext cx="8396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7810"/>
          <a:stretch>
            <a:fillRect/>
          </a:stretch>
        </p:blipFill>
        <p:spPr bwMode="auto">
          <a:xfrm>
            <a:off x="0" y="0"/>
            <a:ext cx="8556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10000" y="5943600"/>
            <a:ext cx="1905000" cy="685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-1" y="0"/>
            <a:ext cx="8396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600"/>
          <a:stretch>
            <a:fillRect/>
          </a:stretch>
        </p:blipFill>
        <p:spPr bwMode="auto">
          <a:xfrm>
            <a:off x="0" y="0"/>
            <a:ext cx="9144000" cy="54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662940"/>
            <a:ext cx="1257300" cy="2743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236" y="1371600"/>
            <a:ext cx="1698364" cy="1676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Need: </a:t>
            </a:r>
            <a:r>
              <a:rPr lang="en-US" sz="2600" b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Community-based analysis is required to build accurate models of disease</a:t>
            </a:r>
            <a:endParaRPr lang="en-US" sz="2600" b="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1371600" y="4191000"/>
            <a:ext cx="7086600" cy="2438400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  <a:buNone/>
            </a:pPr>
            <a:r>
              <a:rPr lang="en-US" sz="2000" b="1" dirty="0" smtClean="0">
                <a:latin typeface="Arial Narrow" pitchFamily="34" charset="0"/>
              </a:rPr>
              <a:t>Within the analytical community:</a:t>
            </a: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Quality assessment of data, tools and models</a:t>
            </a: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Reproducibility of models</a:t>
            </a: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Reusability of data</a:t>
            </a: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Validation of models across multiple disease models and patient subtypes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 lvl="0">
              <a:spcBef>
                <a:spcPts val="300"/>
              </a:spcBef>
              <a:buNone/>
              <a:defRPr/>
            </a:pPr>
            <a:r>
              <a:rPr lang="en-US" sz="2000" b="1" dirty="0" smtClean="0">
                <a:latin typeface="Arial Narrow" pitchFamily="34" charset="0"/>
              </a:rPr>
              <a:t>Across the field of biology:</a:t>
            </a:r>
          </a:p>
          <a:p>
            <a:pPr lvl="0">
              <a:spcBef>
                <a:spcPts val="300"/>
              </a:spcBef>
              <a:defRPr/>
            </a:pPr>
            <a:r>
              <a:rPr lang="en-US" sz="2000" dirty="0" smtClean="0">
                <a:latin typeface="Arial Narrow" pitchFamily="34" charset="0"/>
              </a:rPr>
              <a:t>Validation of model predictions in experimental/clinical setting</a:t>
            </a:r>
          </a:p>
          <a:p>
            <a:pPr lvl="0">
              <a:spcBef>
                <a:spcPts val="300"/>
              </a:spcBef>
              <a:defRPr/>
            </a:pPr>
            <a:r>
              <a:rPr lang="en-US" sz="2000" dirty="0" smtClean="0">
                <a:latin typeface="Arial Narrow" pitchFamily="34" charset="0"/>
              </a:rPr>
              <a:t>Accelerated pace towards improved therapeutic development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457200" y="1447800"/>
            <a:ext cx="990600" cy="1600200"/>
            <a:chOff x="2743200" y="2819400"/>
            <a:chExt cx="609600" cy="1067480"/>
          </a:xfrm>
        </p:grpSpPr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0092" y="3505200"/>
              <a:ext cx="520473" cy="38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3143591"/>
              <a:ext cx="572520" cy="38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2819400"/>
              <a:ext cx="468426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2743200" y="2819400"/>
              <a:ext cx="609600" cy="1066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304800" y="1143000"/>
            <a:ext cx="8610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15200" y="1600200"/>
            <a:ext cx="1447800" cy="1143000"/>
          </a:xfrm>
          <a:prstGeom prst="rect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Clinical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Improvement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806836" y="2133600"/>
            <a:ext cx="11649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16836" y="2132012"/>
            <a:ext cx="11649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6"/>
          <p:cNvGrpSpPr/>
          <p:nvPr/>
        </p:nvGrpSpPr>
        <p:grpSpPr>
          <a:xfrm>
            <a:off x="381000" y="1219200"/>
            <a:ext cx="8394700" cy="3048000"/>
            <a:chOff x="381000" y="1219200"/>
            <a:chExt cx="8394700" cy="3048000"/>
          </a:xfrm>
        </p:grpSpPr>
        <p:sp>
          <p:nvSpPr>
            <p:cNvPr id="77" name="TextBox 76"/>
            <p:cNvSpPr txBox="1"/>
            <p:nvPr/>
          </p:nvSpPr>
          <p:spPr>
            <a:xfrm>
              <a:off x="2057400" y="1295400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Arial Narrow" pitchFamily="34" charset="0"/>
                </a:rPr>
                <a:t>?</a:t>
              </a:r>
              <a:endParaRPr lang="en-US" sz="5400" b="1" dirty="0">
                <a:latin typeface="Arial Narrow" pitchFamily="34" charset="0"/>
              </a:endParaRPr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381000" y="2362200"/>
              <a:ext cx="8394700" cy="1905000"/>
              <a:chOff x="381000" y="2362200"/>
              <a:chExt cx="8394700" cy="1905000"/>
            </a:xfrm>
          </p:grpSpPr>
          <p:grpSp>
            <p:nvGrpSpPr>
              <p:cNvPr id="6" name="Group 78"/>
              <p:cNvGrpSpPr/>
              <p:nvPr/>
            </p:nvGrpSpPr>
            <p:grpSpPr>
              <a:xfrm>
                <a:off x="2057400" y="2362200"/>
                <a:ext cx="685800" cy="990600"/>
                <a:chOff x="3581400" y="3581400"/>
                <a:chExt cx="685800" cy="990600"/>
              </a:xfrm>
            </p:grpSpPr>
            <p:pic>
              <p:nvPicPr>
                <p:cNvPr id="80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62400" y="3962400"/>
                  <a:ext cx="3048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733800" y="3581400"/>
                  <a:ext cx="322837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81400" y="4038600"/>
                  <a:ext cx="304800" cy="526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18" name="Diagram 17"/>
              <p:cNvGraphicFramePr/>
              <p:nvPr/>
            </p:nvGraphicFramePr>
            <p:xfrm>
              <a:off x="381000" y="3048000"/>
              <a:ext cx="8394700" cy="1219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grpSp>
            <p:nvGrpSpPr>
              <p:cNvPr id="7" name="Group 19"/>
              <p:cNvGrpSpPr/>
              <p:nvPr/>
            </p:nvGrpSpPr>
            <p:grpSpPr>
              <a:xfrm>
                <a:off x="5867400" y="2362200"/>
                <a:ext cx="685800" cy="990600"/>
                <a:chOff x="3581400" y="3581400"/>
                <a:chExt cx="685800" cy="990600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62400" y="3962400"/>
                  <a:ext cx="3048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733800" y="3581400"/>
                  <a:ext cx="322837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81400" y="4038600"/>
                  <a:ext cx="304800" cy="526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6" name="TextBox 25"/>
            <p:cNvSpPr txBox="1"/>
            <p:nvPr/>
          </p:nvSpPr>
          <p:spPr>
            <a:xfrm>
              <a:off x="5943600" y="1219200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Arial Narrow" pitchFamily="34" charset="0"/>
                </a:rPr>
                <a:t>?</a:t>
              </a:r>
              <a:endParaRPr lang="en-US" sz="54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591"/>
          <a:stretch>
            <a:fillRect/>
          </a:stretch>
        </p:blipFill>
        <p:spPr bwMode="auto">
          <a:xfrm>
            <a:off x="0" y="0"/>
            <a:ext cx="9162286" cy="54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543" y="661987"/>
            <a:ext cx="3393879" cy="471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Watch What I Do, Not What I Say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3813" y="3434060"/>
            <a:ext cx="356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Real-time tools to track data analysis projects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322970" y="1020121"/>
            <a:ext cx="2867024" cy="234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2190" r="37619" b="6286"/>
          <a:stretch>
            <a:fillRect/>
          </a:stretch>
        </p:blipFill>
        <p:spPr bwMode="auto">
          <a:xfrm>
            <a:off x="5706531" y="1058803"/>
            <a:ext cx="2971799" cy="24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92255" y="661987"/>
            <a:ext cx="280035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Reduce, Reuse, Recycle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0266" y="3434060"/>
            <a:ext cx="3164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A Repository of Data, Tools, and Models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2190" r="37619" b="29666"/>
          <a:stretch>
            <a:fillRect/>
          </a:stretch>
        </p:blipFill>
        <p:spPr bwMode="auto">
          <a:xfrm>
            <a:off x="410359" y="4658658"/>
            <a:ext cx="3219450" cy="18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647" y="3838575"/>
            <a:ext cx="3952875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Most of the People You Need to Work with Don’t Work with You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87" y="6519446"/>
            <a:ext cx="4068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 online community to connect people and projects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12190" r="37619" b="6286"/>
          <a:stretch>
            <a:fillRect/>
          </a:stretch>
        </p:blipFill>
        <p:spPr bwMode="auto">
          <a:xfrm>
            <a:off x="5838540" y="4224956"/>
            <a:ext cx="2798659" cy="22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649010" y="3838575"/>
            <a:ext cx="3177718" cy="428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My Other Computer is Amazon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1738" y="6519446"/>
            <a:ext cx="3812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Cloud-based data stores and compute resources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0"/>
            <a:ext cx="82296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Synapse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: Infrastructure for Open Clinical Genomics Research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46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Watch What I Do, Not What I Say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240" y="6320135"/>
            <a:ext cx="528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Real-time tools to track data analysis projects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2190" r="37619" b="6286"/>
          <a:stretch>
            <a:fillRect/>
          </a:stretch>
        </p:blipFill>
        <p:spPr bwMode="auto">
          <a:xfrm>
            <a:off x="1371600" y="685800"/>
            <a:ext cx="6872243" cy="56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Reduce, Reuse, Recycle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891" y="6324600"/>
            <a:ext cx="468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A Repository of Data, Tools, and Models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1192850" y="685800"/>
            <a:ext cx="6898593" cy="56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pitchFamily="34" charset="0"/>
                <a:cs typeface="Arial" pitchFamily="34" charset="0"/>
              </a:rPr>
              <a:t>Most of the People You Need to Work with Don’t Work with You</a:t>
            </a:r>
            <a:endParaRPr lang="en-US" sz="3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324600"/>
            <a:ext cx="605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 online community to connect people and projects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29666"/>
          <a:stretch>
            <a:fillRect/>
          </a:stretch>
        </p:blipFill>
        <p:spPr bwMode="auto">
          <a:xfrm>
            <a:off x="336933" y="1219200"/>
            <a:ext cx="850226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My Other Computer is Amazon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937" y="6320135"/>
            <a:ext cx="566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Cloud-based data stores and compute resources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1302432" y="809626"/>
            <a:ext cx="6630202" cy="54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Do: </a:t>
            </a:r>
            <a:r>
              <a:rPr lang="en-US" sz="2600" b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What will the Synapse Platform </a:t>
            </a:r>
            <a:r>
              <a:rPr lang="en-US" sz="2600" b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and Sage Commons </a:t>
            </a:r>
            <a:r>
              <a:rPr lang="en-US" sz="2600" b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Enable?</a:t>
            </a:r>
            <a:endParaRPr lang="en-US" sz="2600" b="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371475" y="1238250"/>
            <a:ext cx="8448675" cy="48768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Development of </a:t>
            </a:r>
            <a:r>
              <a:rPr lang="en-US" sz="2000" b="1" dirty="0" smtClean="0">
                <a:latin typeface="Arial Narrow" pitchFamily="34" charset="0"/>
              </a:rPr>
              <a:t>Robust, Reproducible, </a:t>
            </a:r>
            <a:r>
              <a:rPr lang="en-US" sz="2000" dirty="0" smtClean="0">
                <a:latin typeface="Arial Narrow" pitchFamily="34" charset="0"/>
              </a:rPr>
              <a:t>and</a:t>
            </a:r>
            <a:r>
              <a:rPr lang="en-US" sz="2000" b="1" dirty="0" smtClean="0">
                <a:latin typeface="Arial Narrow" pitchFamily="34" charset="0"/>
              </a:rPr>
              <a:t> Reusable analytical methods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b="1" dirty="0" smtClean="0">
                <a:latin typeface="Arial Narrow" pitchFamily="34" charset="0"/>
              </a:rPr>
              <a:t>Integration</a:t>
            </a:r>
            <a:r>
              <a:rPr lang="en-US" sz="2000" dirty="0" smtClean="0">
                <a:latin typeface="Arial Narrow" pitchFamily="34" charset="0"/>
              </a:rPr>
              <a:t> of </a:t>
            </a:r>
            <a:r>
              <a:rPr lang="en-US" sz="2000" b="1" dirty="0" smtClean="0">
                <a:latin typeface="Arial Narrow" pitchFamily="34" charset="0"/>
              </a:rPr>
              <a:t>Data, Tools </a:t>
            </a:r>
            <a:r>
              <a:rPr lang="en-US" sz="2000" dirty="0" smtClean="0">
                <a:latin typeface="Arial Narrow" pitchFamily="34" charset="0"/>
              </a:rPr>
              <a:t>and </a:t>
            </a:r>
            <a:r>
              <a:rPr lang="en-US" sz="2000" b="1" dirty="0" smtClean="0">
                <a:latin typeface="Arial Narrow" pitchFamily="34" charset="0"/>
              </a:rPr>
              <a:t>Methods</a:t>
            </a:r>
            <a:r>
              <a:rPr lang="en-US" sz="2000" dirty="0" smtClean="0">
                <a:latin typeface="Arial Narrow" pitchFamily="34" charset="0"/>
              </a:rPr>
              <a:t> from across community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Development of a </a:t>
            </a:r>
            <a:r>
              <a:rPr lang="en-US" sz="2000" b="1" dirty="0" smtClean="0">
                <a:latin typeface="Arial Narrow" pitchFamily="34" charset="0"/>
              </a:rPr>
              <a:t>Disease Model Repository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Forum for </a:t>
            </a:r>
            <a:r>
              <a:rPr lang="en-US" sz="2000" b="1" dirty="0" smtClean="0">
                <a:latin typeface="Arial Narrow" pitchFamily="34" charset="0"/>
              </a:rPr>
              <a:t>New Collaborations </a:t>
            </a:r>
            <a:r>
              <a:rPr lang="en-US" sz="2000" dirty="0" smtClean="0">
                <a:latin typeface="Arial Narrow" pitchFamily="34" charset="0"/>
              </a:rPr>
              <a:t>between technically and geographically distinct scientific groups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Access to </a:t>
            </a:r>
            <a:r>
              <a:rPr lang="en-US" sz="2000" b="1" dirty="0" smtClean="0">
                <a:latin typeface="Arial Narrow" pitchFamily="34" charset="0"/>
              </a:rPr>
              <a:t>Cloud-Compute resources </a:t>
            </a:r>
            <a:r>
              <a:rPr lang="en-US" sz="2000" dirty="0" smtClean="0">
                <a:latin typeface="Arial Narrow" pitchFamily="34" charset="0"/>
              </a:rPr>
              <a:t>co-located with large-scale data</a:t>
            </a:r>
          </a:p>
          <a:p>
            <a:pPr>
              <a:spcBef>
                <a:spcPts val="300"/>
              </a:spcBef>
            </a:pPr>
            <a:endParaRPr lang="en-US" sz="20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latin typeface="Arial Narrow" pitchFamily="34" charset="0"/>
              </a:rPr>
              <a:t>See also the </a:t>
            </a:r>
            <a:r>
              <a:rPr lang="en-US" sz="2000" b="1" dirty="0" smtClean="0">
                <a:latin typeface="Arial Narrow" pitchFamily="34" charset="0"/>
                <a:hlinkClick r:id="rId2"/>
              </a:rPr>
              <a:t>Platform Vision Document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posted on our wiki</a:t>
            </a: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304800" y="1143000"/>
            <a:ext cx="8610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571500" y="5648325"/>
            <a:ext cx="523875" cy="3619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9675" y="5429250"/>
            <a:ext cx="767715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Translation of Data to Knowledge to Improved Therapeutic Approaches to Disease: </a:t>
            </a:r>
            <a:r>
              <a:rPr lang="en-US" dirty="0" smtClean="0">
                <a:latin typeface="Arial Narrow" pitchFamily="34" charset="0"/>
              </a:rPr>
              <a:t>An improved molecular understanding of the causes of disease leading to quicker, more rational and more successful development of new drugs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229600" cy="9144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Synapse </a:t>
            </a:r>
            <a:r>
              <a:rPr lang="en-US" sz="2600" b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Roadmap</a:t>
            </a:r>
            <a:endParaRPr lang="en-US" sz="2600" b="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066800"/>
            <a:ext cx="8610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" y="3500437"/>
            <a:ext cx="1047750" cy="495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Q1-2012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375" y="3500437"/>
            <a:ext cx="1047750" cy="4953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Q2-2012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2650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Q3-2012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992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Q4-2012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Q1-2013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44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Q2-2013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434389" y="3409953"/>
            <a:ext cx="776286" cy="6048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4033" y="1114425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Synapse Platform Functionality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0402" y="6248400"/>
            <a:ext cx="34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Data / Analysis Capabilities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912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Q3-2013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580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Q4-2013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100" y="3114675"/>
            <a:ext cx="1362075" cy="37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Internal Alpha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90650" y="3114675"/>
            <a:ext cx="1819275" cy="37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Public Beta Testing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9450" y="3114675"/>
            <a:ext cx="2105026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Synapse 1.0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34001" y="3114675"/>
            <a:ext cx="1438274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Synapse 1.5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81800" y="3114675"/>
            <a:ext cx="1695449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Future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12395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Data Repository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Projects and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 integration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Analysis provenance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71475" y="1905000"/>
            <a:ext cx="14288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404939" y="2752725"/>
            <a:ext cx="4761" cy="3524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19149" y="1990726"/>
            <a:ext cx="18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Search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Controlled Vocabularies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Governance of restricted data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0525" y="4005262"/>
            <a:ext cx="0" cy="11191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5143500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40+ manually curated clinical studies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8000 + GEO / Array Express datasets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Clinical, genomic, compound sensitivity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Bioconductor and custom R analysis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381125" y="4005262"/>
            <a:ext cx="0" cy="3857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81051" y="4314825"/>
            <a:ext cx="184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TCGA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METABRIC breast cancer challenge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214689" y="2638425"/>
            <a:ext cx="4761" cy="47625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62249" y="1685926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Workflow templates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Publishing figures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Wiki &amp; collaboration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Integrated management of cloud resources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329239" y="2724150"/>
            <a:ext cx="4761" cy="4000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62499" y="1771651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Social networking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User-customized dashboards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 Studio integration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Curation tool integration 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190875" y="4005262"/>
            <a:ext cx="0" cy="3857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81275" y="4371975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Predictive modeling workflows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Automated processing of common genomics platforms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190" r="37619" b="6286"/>
          <a:stretch>
            <a:fillRect/>
          </a:stretch>
        </p:blipFill>
        <p:spPr bwMode="auto">
          <a:xfrm>
            <a:off x="0" y="11633"/>
            <a:ext cx="8382000" cy="684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762000"/>
            <a:ext cx="990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ge_MKM_Takeda_April26_2010_J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8673</TotalTime>
  <Words>486</Words>
  <Application>Microsoft Office PowerPoint</Application>
  <PresentationFormat>On-screen Show (4:3)</PresentationFormat>
  <Paragraphs>105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Sage_MKM_Takeda_April26_2010_JD</vt:lpstr>
      <vt:lpstr>Slide 1</vt:lpstr>
      <vt:lpstr>Need: Community-based analysis is required to build accurate models of disease</vt:lpstr>
      <vt:lpstr>Watch What I Do, Not What I Say</vt:lpstr>
      <vt:lpstr>Reduce, Reuse, Recycle</vt:lpstr>
      <vt:lpstr>Most of the People You Need to Work with Don’t Work with You</vt:lpstr>
      <vt:lpstr>My Other Computer is Amazon</vt:lpstr>
      <vt:lpstr>Do: What will the Synapse Platform and Sage Commons Enable?</vt:lpstr>
      <vt:lpstr>Synapse Roadmap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csuver</dc:creator>
  <cp:lastModifiedBy>Michael Kellen</cp:lastModifiedBy>
  <cp:revision>242</cp:revision>
  <dcterms:created xsi:type="dcterms:W3CDTF">2010-11-17T18:17:43Z</dcterms:created>
  <dcterms:modified xsi:type="dcterms:W3CDTF">2012-02-08T01:21:46Z</dcterms:modified>
</cp:coreProperties>
</file>