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8" r:id="rId3"/>
    <p:sldId id="258" r:id="rId4"/>
    <p:sldId id="279" r:id="rId5"/>
    <p:sldId id="280" r:id="rId6"/>
    <p:sldId id="281" r:id="rId7"/>
    <p:sldId id="282" r:id="rId8"/>
    <p:sldId id="260" r:id="rId9"/>
    <p:sldId id="264" r:id="rId10"/>
    <p:sldId id="262" r:id="rId11"/>
    <p:sldId id="259" r:id="rId12"/>
    <p:sldId id="267" r:id="rId13"/>
    <p:sldId id="257" r:id="rId14"/>
    <p:sldId id="261" r:id="rId15"/>
    <p:sldId id="263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10" autoAdjust="0"/>
  </p:normalViewPr>
  <p:slideViewPr>
    <p:cSldViewPr>
      <p:cViewPr>
        <p:scale>
          <a:sx n="66" d="100"/>
          <a:sy n="66" d="100"/>
        </p:scale>
        <p:origin x="-2286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45A0F-E0B5-44C5-AFFF-EE73D7AA2503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DBA93-E1C3-4CBA-9EB6-FDEBB3782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Sage’s </a:t>
            </a:r>
            <a:r>
              <a:rPr lang="en-US" dirty="0" err="1" smtClean="0"/>
              <a:t>Metagenomics</a:t>
            </a:r>
            <a:r>
              <a:rPr lang="en-US" dirty="0" smtClean="0"/>
              <a:t> workflow</a:t>
            </a:r>
            <a:r>
              <a:rPr lang="en-US" baseline="0" dirty="0" smtClean="0"/>
              <a:t> makes data from GEO, Array Express, and other public repositories available in a form that facilitates downstream analysis through our Synapse platform.  Sage standardizes metadata, removes experimental artifacts, normalizes the data, and formats it for further reuse.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Amazon SWF coordinates each step of the workflow.  The actual jobs to process each dataset can run either on our own servers, or Amazon’s.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record of exactly what the workflow did is stored in Synapse, and made publicly available.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Other researchers can then reuse this public data in new studies.</a:t>
            </a:r>
            <a:endParaRPr lang="en-US" baseline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B7F09-6891-47D8-AB73-85CCA79D83D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needs to become</a:t>
            </a:r>
            <a:r>
              <a:rPr lang="en-US" baseline="0" dirty="0" smtClean="0"/>
              <a:t> Functionality and Communities.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DBA93-E1C3-4CBA-9EB6-FDEBB3782F0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A7D1-8B67-4BF2-B4F4-E13720E01ED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5841-2B8C-47CA-9511-E6DB7AEE0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A7D1-8B67-4BF2-B4F4-E13720E01ED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5841-2B8C-47CA-9511-E6DB7AEE0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A7D1-8B67-4BF2-B4F4-E13720E01ED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5841-2B8C-47CA-9511-E6DB7AEE0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A7D1-8B67-4BF2-B4F4-E13720E01ED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5841-2B8C-47CA-9511-E6DB7AEE0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A7D1-8B67-4BF2-B4F4-E13720E01ED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5841-2B8C-47CA-9511-E6DB7AEE0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A7D1-8B67-4BF2-B4F4-E13720E01ED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5841-2B8C-47CA-9511-E6DB7AEE0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A7D1-8B67-4BF2-B4F4-E13720E01ED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5841-2B8C-47CA-9511-E6DB7AEE0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A7D1-8B67-4BF2-B4F4-E13720E01ED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5841-2B8C-47CA-9511-E6DB7AEE0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A7D1-8B67-4BF2-B4F4-E13720E01ED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5841-2B8C-47CA-9511-E6DB7AEE0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A7D1-8B67-4BF2-B4F4-E13720E01ED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5841-2B8C-47CA-9511-E6DB7AEE0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A7D1-8B67-4BF2-B4F4-E13720E01ED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5841-2B8C-47CA-9511-E6DB7AEE0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BA7D1-8B67-4BF2-B4F4-E13720E01ED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65841-2B8C-47CA-9511-E6DB7AEE0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Sage Congress 2012</a:t>
            </a:r>
            <a:br>
              <a:rPr lang="en-US" dirty="0" smtClean="0">
                <a:latin typeface="Arial Narrow" pitchFamily="34" charset="0"/>
              </a:rPr>
            </a:br>
            <a:r>
              <a:rPr lang="en-US" dirty="0" smtClean="0">
                <a:latin typeface="Arial Narrow" pitchFamily="34" charset="0"/>
              </a:rPr>
              <a:t>Session 1: Synapse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 pitchFamily="34" charset="0"/>
              </a:rPr>
              <a:t>Michael Kellen, PhD</a:t>
            </a:r>
          </a:p>
          <a:p>
            <a:r>
              <a:rPr lang="en-US" dirty="0" smtClean="0">
                <a:latin typeface="Arial Narrow" pitchFamily="34" charset="0"/>
              </a:rPr>
              <a:t>Director of Technology, Sage Bionetworks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06421" y="2640469"/>
            <a:ext cx="2494453" cy="1779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5490" y="3250363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SYNAPSE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13219" y="2660305"/>
            <a:ext cx="2564092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7075" y="2927967"/>
            <a:ext cx="233579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 Narrow" pitchFamily="34" charset="0"/>
              </a:rPr>
              <a:t>SHARED</a:t>
            </a:r>
          </a:p>
          <a:p>
            <a:pPr algn="ctr"/>
            <a:r>
              <a:rPr lang="en-US" sz="2400" dirty="0" smtClean="0">
                <a:latin typeface="Arial Narrow" pitchFamily="34" charset="0"/>
              </a:rPr>
              <a:t>COLLABORATION</a:t>
            </a:r>
          </a:p>
          <a:p>
            <a:pPr algn="ctr"/>
            <a:r>
              <a:rPr lang="en-US" sz="2400" dirty="0" smtClean="0">
                <a:latin typeface="Arial Narrow" pitchFamily="34" charset="0"/>
              </a:rPr>
              <a:t>SPACE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200" y="2662993"/>
            <a:ext cx="2564092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6509" y="3240072"/>
            <a:ext cx="1162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GITHUB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5867400" y="3422305"/>
            <a:ext cx="469900" cy="247401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2640292" y="3426527"/>
            <a:ext cx="469900" cy="247401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Narrow" pitchFamily="34" charset="0"/>
              </a:rPr>
              <a:t>Analysis Records and Visualizations </a:t>
            </a:r>
            <a:endParaRPr lang="en-US" sz="4000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834" y="1066800"/>
            <a:ext cx="644943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Narrow" pitchFamily="34" charset="0"/>
              </a:rPr>
              <a:t>Scalable Analysis Pipelines</a:t>
            </a:r>
            <a:endParaRPr lang="en-US" sz="4000" dirty="0">
              <a:latin typeface="Arial Narrow" pitchFamily="34" charset="0"/>
            </a:endParaRPr>
          </a:p>
        </p:txBody>
      </p:sp>
      <p:pic>
        <p:nvPicPr>
          <p:cNvPr id="3" name="Picture 2" descr="2012-02-swf_sagebio_arch_1.png.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447800"/>
            <a:ext cx="7377957" cy="495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645789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Full case study at http://aws.amazon.com/swf/testimonials/swfsagebio/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itchFamily="34" charset="0"/>
              </a:rPr>
              <a:t>Additional Data Analysis Tools and Capabilities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3074" name="Picture 2" descr="C:\Users\mkellen\Pictures\logos\goo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105400"/>
            <a:ext cx="1980885" cy="685800"/>
          </a:xfrm>
          <a:prstGeom prst="rect">
            <a:avLst/>
          </a:prstGeom>
          <a:noFill/>
        </p:spPr>
      </p:pic>
      <p:pic>
        <p:nvPicPr>
          <p:cNvPr id="3075" name="Picture 3" descr="C:\Users\mkellen\Pictures\logos\logo_aw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029200"/>
            <a:ext cx="2082800" cy="762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13096" r="75656" b="78752"/>
          <a:stretch>
            <a:fillRect/>
          </a:stretch>
        </p:blipFill>
        <p:spPr bwMode="auto">
          <a:xfrm>
            <a:off x="2362199" y="3733800"/>
            <a:ext cx="36406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362200"/>
            <a:ext cx="94517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362200"/>
            <a:ext cx="2300288" cy="77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 t="29787" b="31915"/>
          <a:stretch>
            <a:fillRect/>
          </a:stretch>
        </p:blipFill>
        <p:spPr bwMode="auto">
          <a:xfrm>
            <a:off x="4191000" y="2362200"/>
            <a:ext cx="1790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25146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276600"/>
            <a:ext cx="2133600" cy="62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 cstate="print"/>
          <a:srcRect t="31313" b="45455"/>
          <a:stretch>
            <a:fillRect/>
          </a:stretch>
        </p:blipFill>
        <p:spPr bwMode="auto">
          <a:xfrm>
            <a:off x="2438400" y="5943600"/>
            <a:ext cx="4038600" cy="60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ranSMART_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24600" y="3276600"/>
            <a:ext cx="2501568" cy="55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Narrow" pitchFamily="34" charset="0"/>
              </a:rPr>
              <a:t>Digital Publication Builder</a:t>
            </a:r>
            <a:endParaRPr lang="en-US" sz="4000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4406"/>
          <a:stretch>
            <a:fillRect/>
          </a:stretch>
        </p:blipFill>
        <p:spPr bwMode="auto">
          <a:xfrm>
            <a:off x="2133600" y="1278525"/>
            <a:ext cx="5105400" cy="548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0"/>
            <a:ext cx="2010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Synapse Data Users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3200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 smtClean="0"/>
              <a:t>14:15 on 3/27/2012 – </a:t>
            </a:r>
            <a:r>
              <a:rPr lang="en-US" sz="1200" u="sng" dirty="0" smtClean="0">
                <a:solidFill>
                  <a:srgbClr val="0070C0"/>
                </a:solidFill>
              </a:rPr>
              <a:t>Eric </a:t>
            </a:r>
            <a:r>
              <a:rPr lang="en-US" sz="1200" u="sng" dirty="0" err="1" smtClean="0">
                <a:solidFill>
                  <a:srgbClr val="0070C0"/>
                </a:solidFill>
              </a:rPr>
              <a:t>Schadt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/>
              <a:t>downloaded the </a:t>
            </a:r>
            <a:r>
              <a:rPr lang="en-US" sz="1200" u="sng" dirty="0" smtClean="0">
                <a:solidFill>
                  <a:srgbClr val="0070C0"/>
                </a:solidFill>
              </a:rPr>
              <a:t>MSKCC gene expression </a:t>
            </a:r>
            <a:r>
              <a:rPr lang="en-US" sz="1200" dirty="0" smtClean="0"/>
              <a:t>data contributed by </a:t>
            </a:r>
            <a:r>
              <a:rPr lang="en-US" sz="1200" u="sng" dirty="0" smtClean="0">
                <a:solidFill>
                  <a:srgbClr val="0070C0"/>
                </a:solidFill>
              </a:rPr>
              <a:t>Charles Sawyers </a:t>
            </a:r>
            <a:r>
              <a:rPr lang="en-US" sz="1200" dirty="0" smtClean="0"/>
              <a:t>at MSKCC</a:t>
            </a:r>
          </a:p>
          <a:p>
            <a:pPr>
              <a:spcBef>
                <a:spcPts val="600"/>
              </a:spcBef>
            </a:pPr>
            <a:r>
              <a:rPr lang="en-US" sz="1200" dirty="0" smtClean="0"/>
              <a:t>14:14 on 3/27/2012 – </a:t>
            </a:r>
            <a:r>
              <a:rPr lang="en-US" sz="1200" u="sng" dirty="0" smtClean="0">
                <a:solidFill>
                  <a:srgbClr val="0070C0"/>
                </a:solidFill>
              </a:rPr>
              <a:t>Eric </a:t>
            </a:r>
            <a:r>
              <a:rPr lang="en-US" sz="1200" u="sng" dirty="0" err="1" smtClean="0">
                <a:solidFill>
                  <a:srgbClr val="0070C0"/>
                </a:solidFill>
              </a:rPr>
              <a:t>Schadt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/>
              <a:t>downloaded the </a:t>
            </a:r>
            <a:r>
              <a:rPr lang="en-US" sz="1200" u="sng" dirty="0" smtClean="0">
                <a:solidFill>
                  <a:srgbClr val="0070C0"/>
                </a:solidFill>
              </a:rPr>
              <a:t>MSKCC clinical data </a:t>
            </a:r>
            <a:r>
              <a:rPr lang="en-US" sz="1200" dirty="0" smtClean="0"/>
              <a:t>contributed by </a:t>
            </a:r>
            <a:r>
              <a:rPr lang="en-US" sz="1200" u="sng" dirty="0" smtClean="0">
                <a:solidFill>
                  <a:srgbClr val="0070C0"/>
                </a:solidFill>
              </a:rPr>
              <a:t>Charles Sawyers </a:t>
            </a:r>
            <a:r>
              <a:rPr lang="en-US" sz="1200" dirty="0" smtClean="0"/>
              <a:t>at MSKCC</a:t>
            </a:r>
            <a:endParaRPr lang="en-US" sz="1200" u="sng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200" dirty="0" smtClean="0"/>
              <a:t>12:30 on 3/27/2012 – </a:t>
            </a:r>
            <a:r>
              <a:rPr lang="en-US" sz="1200" u="sng" dirty="0" smtClean="0">
                <a:solidFill>
                  <a:srgbClr val="0070C0"/>
                </a:solidFill>
              </a:rPr>
              <a:t>Justin Guiney </a:t>
            </a:r>
            <a:r>
              <a:rPr lang="en-US" sz="1200" dirty="0" smtClean="0"/>
              <a:t>loaded the </a:t>
            </a:r>
            <a:r>
              <a:rPr lang="en-US" sz="1200" u="sng" dirty="0" smtClean="0">
                <a:solidFill>
                  <a:srgbClr val="0070C0"/>
                </a:solidFill>
              </a:rPr>
              <a:t>BCC expression </a:t>
            </a:r>
            <a:r>
              <a:rPr lang="en-US" sz="1200" dirty="0" smtClean="0"/>
              <a:t>data in R contributed by </a:t>
            </a:r>
            <a:r>
              <a:rPr lang="en-US" sz="1200" u="sng" dirty="0" smtClean="0">
                <a:solidFill>
                  <a:srgbClr val="0070C0"/>
                </a:solidFill>
              </a:rPr>
              <a:t>Anne-</a:t>
            </a:r>
            <a:r>
              <a:rPr lang="en-US" sz="1200" u="sng" dirty="0" err="1" smtClean="0">
                <a:solidFill>
                  <a:srgbClr val="0070C0"/>
                </a:solidFill>
              </a:rPr>
              <a:t>Lise</a:t>
            </a:r>
            <a:r>
              <a:rPr lang="en-US" sz="1200" u="sng" dirty="0" smtClean="0">
                <a:solidFill>
                  <a:srgbClr val="0070C0"/>
                </a:solidFill>
              </a:rPr>
              <a:t> </a:t>
            </a:r>
            <a:r>
              <a:rPr lang="en-US" sz="1200" u="sng" dirty="0" err="1" smtClean="0">
                <a:solidFill>
                  <a:srgbClr val="0070C0"/>
                </a:solidFill>
              </a:rPr>
              <a:t>Borresen</a:t>
            </a:r>
            <a:r>
              <a:rPr lang="en-US" sz="1200" u="sng" dirty="0" smtClean="0">
                <a:solidFill>
                  <a:srgbClr val="0070C0"/>
                </a:solidFill>
              </a:rPr>
              <a:t>-Dale</a:t>
            </a:r>
            <a:r>
              <a:rPr lang="en-US" sz="1200" dirty="0" smtClean="0"/>
              <a:t> at Oslo University Hospital </a:t>
            </a:r>
          </a:p>
          <a:p>
            <a:pPr>
              <a:spcBef>
                <a:spcPts val="600"/>
              </a:spcBef>
            </a:pPr>
            <a:r>
              <a:rPr lang="en-US" sz="1200" dirty="0" smtClean="0"/>
              <a:t>09:20 on 3/27/2012 – </a:t>
            </a:r>
            <a:r>
              <a:rPr lang="en-US" sz="1200" u="sng" dirty="0" smtClean="0">
                <a:solidFill>
                  <a:srgbClr val="0070C0"/>
                </a:solidFill>
              </a:rPr>
              <a:t>Erich Huang </a:t>
            </a:r>
            <a:r>
              <a:rPr lang="en-US" sz="1200" dirty="0" smtClean="0"/>
              <a:t>added the </a:t>
            </a:r>
            <a:r>
              <a:rPr lang="en-US" sz="1200" u="sng" dirty="0" smtClean="0">
                <a:solidFill>
                  <a:srgbClr val="0070C0"/>
                </a:solidFill>
              </a:rPr>
              <a:t>GSE1234 normalized expression </a:t>
            </a:r>
            <a:r>
              <a:rPr lang="en-US" sz="1200" dirty="0" smtClean="0"/>
              <a:t>data produced by </a:t>
            </a:r>
            <a:r>
              <a:rPr lang="en-US" sz="1200" u="sng" dirty="0" smtClean="0">
                <a:solidFill>
                  <a:srgbClr val="0070C0"/>
                </a:solidFill>
              </a:rPr>
              <a:t>Brig </a:t>
            </a:r>
            <a:r>
              <a:rPr lang="en-US" sz="1200" u="sng" dirty="0" err="1" smtClean="0">
                <a:solidFill>
                  <a:srgbClr val="0070C0"/>
                </a:solidFill>
              </a:rPr>
              <a:t>Mecham</a:t>
            </a:r>
            <a:r>
              <a:rPr lang="en-US" sz="1200" u="sng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/>
              <a:t>to the </a:t>
            </a:r>
            <a:r>
              <a:rPr lang="en-US" sz="1200" u="sng" dirty="0" smtClean="0">
                <a:solidFill>
                  <a:srgbClr val="0070C0"/>
                </a:solidFill>
              </a:rPr>
              <a:t>Breast Cancer Analysis</a:t>
            </a:r>
            <a:r>
              <a:rPr lang="en-US" sz="1200" dirty="0" smtClean="0"/>
              <a:t> project </a:t>
            </a:r>
          </a:p>
          <a:p>
            <a:pPr>
              <a:spcBef>
                <a:spcPts val="600"/>
              </a:spcBef>
            </a:pPr>
            <a:r>
              <a:rPr lang="en-US" sz="1200" u="sng" dirty="0" smtClean="0">
                <a:solidFill>
                  <a:srgbClr val="0070C0"/>
                </a:solidFill>
              </a:rPr>
              <a:t>more…</a:t>
            </a:r>
            <a:endParaRPr lang="en-US" sz="1200" u="sng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838200"/>
            <a:ext cx="394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Synapse Home Page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1752600"/>
            <a:ext cx="1193275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Filter By: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User Name</a:t>
            </a:r>
          </a:p>
          <a:p>
            <a:r>
              <a:rPr lang="en-US" sz="1200" dirty="0" smtClean="0"/>
              <a:t>    Contributor    </a:t>
            </a:r>
          </a:p>
          <a:p>
            <a:r>
              <a:rPr lang="en-US" sz="1200" dirty="0" smtClean="0"/>
              <a:t>    Dataset</a:t>
            </a:r>
            <a:endParaRPr lang="en-US" sz="1200" dirty="0"/>
          </a:p>
        </p:txBody>
      </p:sp>
      <p:sp>
        <p:nvSpPr>
          <p:cNvPr id="14" name="Sun 13"/>
          <p:cNvSpPr/>
          <p:nvPr/>
        </p:nvSpPr>
        <p:spPr>
          <a:xfrm>
            <a:off x="3200400" y="1600200"/>
            <a:ext cx="152400" cy="152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429000" y="16002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00400"/>
            <a:ext cx="46196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008861" y="4495800"/>
            <a:ext cx="2687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Accessed by 26 Synapse users.  </a:t>
            </a:r>
            <a:r>
              <a:rPr lang="en-US" sz="1200" u="sng" dirty="0" smtClean="0">
                <a:solidFill>
                  <a:srgbClr val="0070C0"/>
                </a:solidFill>
              </a:rPr>
              <a:t>See who</a:t>
            </a:r>
            <a:endParaRPr lang="en-US" sz="1200" u="sng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8861" y="5285601"/>
            <a:ext cx="2687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Accessed by 23 Synapse users.  </a:t>
            </a:r>
            <a:r>
              <a:rPr lang="en-US" sz="1200" u="sng" dirty="0" smtClean="0">
                <a:solidFill>
                  <a:srgbClr val="0070C0"/>
                </a:solidFill>
              </a:rPr>
              <a:t>See who</a:t>
            </a:r>
            <a:endParaRPr lang="en-US" sz="1200" u="sng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8861" y="6096000"/>
            <a:ext cx="2687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Accessed by 21 Synapse users.  </a:t>
            </a:r>
            <a:r>
              <a:rPr lang="en-US" sz="1200" u="sng" dirty="0" smtClean="0">
                <a:solidFill>
                  <a:srgbClr val="0070C0"/>
                </a:solidFill>
              </a:rPr>
              <a:t>See who</a:t>
            </a:r>
            <a:endParaRPr lang="en-US" sz="1200" u="sng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3429000"/>
            <a:ext cx="1932773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Filter By: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Disease Area</a:t>
            </a:r>
          </a:p>
          <a:p>
            <a:r>
              <a:rPr lang="en-US" sz="1200" dirty="0" smtClean="0"/>
              <a:t>    Type of Data   </a:t>
            </a:r>
          </a:p>
          <a:p>
            <a:r>
              <a:rPr lang="en-US" sz="1200" dirty="0" smtClean="0"/>
              <a:t>Sort By:</a:t>
            </a:r>
          </a:p>
          <a:p>
            <a:r>
              <a:rPr lang="en-US" sz="1200" dirty="0" smtClean="0"/>
              <a:t>    Contributor</a:t>
            </a:r>
          </a:p>
          <a:p>
            <a:r>
              <a:rPr lang="en-US" sz="1200" dirty="0" smtClean="0"/>
              <a:t>    Contributing Organization</a:t>
            </a:r>
            <a:endParaRPr lang="en-US" sz="1200" dirty="0"/>
          </a:p>
        </p:txBody>
      </p:sp>
      <p:sp>
        <p:nvSpPr>
          <p:cNvPr id="19" name="Sun 18"/>
          <p:cNvSpPr/>
          <p:nvPr/>
        </p:nvSpPr>
        <p:spPr>
          <a:xfrm>
            <a:off x="6858000" y="3352800"/>
            <a:ext cx="152400" cy="152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>
                <a:latin typeface="Arial Narrow" pitchFamily="34" charset="0"/>
                <a:ea typeface="+mj-ea"/>
                <a:cs typeface="+mj-cs"/>
              </a:rPr>
              <a:t>Data Use Tracking 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and Attribution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3825"/>
            <a:ext cx="8229600" cy="9144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Synapse </a:t>
            </a:r>
            <a:r>
              <a:rPr lang="en-US" sz="2600" b="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Roadmap</a:t>
            </a:r>
            <a:endParaRPr lang="en-US" sz="2600" b="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1066800"/>
            <a:ext cx="86106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" y="3500437"/>
            <a:ext cx="1047750" cy="4953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Q1-2012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5375" y="3500437"/>
            <a:ext cx="1047750" cy="4953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Q2-2012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2650" y="3500437"/>
            <a:ext cx="104775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Q3-2012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9925" y="3500437"/>
            <a:ext cx="104775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Q4-2012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200" y="3500437"/>
            <a:ext cx="104775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Q1-2013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4475" y="3500437"/>
            <a:ext cx="104775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Q2-2013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>
            <a:off x="8434389" y="3409953"/>
            <a:ext cx="776286" cy="6048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34033" y="1114425"/>
            <a:ext cx="395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Synapse Platform Functionality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50402" y="6248400"/>
            <a:ext cx="3468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Data / Analysis Capabilities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391275" y="3500437"/>
            <a:ext cx="104775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Q3-2013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458075" y="3500437"/>
            <a:ext cx="104775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Q4-2013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8100" y="3114675"/>
            <a:ext cx="1362075" cy="3714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Internal Alpha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390650" y="3114675"/>
            <a:ext cx="1819275" cy="3714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Public Beta Testing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219450" y="3114675"/>
            <a:ext cx="2105026" cy="371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Synapse 1.0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334001" y="3114675"/>
            <a:ext cx="1438274" cy="371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Synapse 1.5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781800" y="3114675"/>
            <a:ext cx="1695449" cy="371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Future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1123950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Data Repository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Projects and security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R integration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Analysis provenance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371475" y="1905000"/>
            <a:ext cx="14288" cy="1219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1404939" y="2752725"/>
            <a:ext cx="4761" cy="35242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19149" y="1990726"/>
            <a:ext cx="187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Search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Controlled Vocabularies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Governance of restricted data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90525" y="4005262"/>
            <a:ext cx="0" cy="11191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0" y="5143500"/>
            <a:ext cx="2949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40+ manually curated clinical studies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8000 + GEO / Array Express datasets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Clinical, genomic, compound sensitivity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Bioconductor and custom R analysis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381125" y="4005262"/>
            <a:ext cx="0" cy="38576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81051" y="4314825"/>
            <a:ext cx="184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TCGA 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METABRIC breast cancer challenge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3214689" y="2638425"/>
            <a:ext cx="4761" cy="47625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762249" y="1685926"/>
            <a:ext cx="1981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Workflow templates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Publishing figures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Wiki &amp; collaboration tools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Integrated management of cloud resources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5329239" y="2724150"/>
            <a:ext cx="4761" cy="40005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762499" y="1771651"/>
            <a:ext cx="1981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Social networking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User-customized dashboards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R Studio integration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Curation tool integration 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3190875" y="4005262"/>
            <a:ext cx="0" cy="38576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581275" y="4371975"/>
            <a:ext cx="2133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Predictive modeling workflows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Automated processing of common genomics platforms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Current Capabilities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Slide Backups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333" r="6250"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7639" r="9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285" r="7947"/>
          <a:stretch>
            <a:fillRect/>
          </a:stretch>
        </p:blipFill>
        <p:spPr bwMode="auto">
          <a:xfrm>
            <a:off x="-1" y="0"/>
            <a:ext cx="930144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0772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Narrow" pitchFamily="34" charset="0"/>
              </a:rPr>
              <a:t>“If I have seen further it is by standing on the shoulders of giants”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Sir Isaac Newton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8333" r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944" r="9722" b="3333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7639" r="7639"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6944" r="7639" b="3333"/>
          <a:stretch>
            <a:fillRect/>
          </a:stretch>
        </p:blipFill>
        <p:spPr bwMode="auto">
          <a:xfrm>
            <a:off x="-1" y="0"/>
            <a:ext cx="96957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7639" r="7639"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Narrow" pitchFamily="34" charset="0"/>
              </a:rPr>
              <a:t>Two approaches to building common scientific and technical knowledge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3" name="Picture 2" descr="philosophical transactions co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12331"/>
            <a:ext cx="3520465" cy="5245669"/>
          </a:xfrm>
          <a:prstGeom prst="rect">
            <a:avLst/>
          </a:prstGeom>
        </p:spPr>
      </p:pic>
      <p:pic>
        <p:nvPicPr>
          <p:cNvPr id="4" name="Picture 3" descr="GitHu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776149"/>
            <a:ext cx="4953000" cy="3656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696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Narrow" pitchFamily="34" charset="0"/>
              </a:rPr>
              <a:t>Journal articles are high-level summarizations of research, written after the fact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 pitchFamily="34" charset="0"/>
              </a:rPr>
              <a:t>Record research progress in real time</a:t>
            </a: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“Watch what I do, not what I say”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itchFamily="34" charset="0"/>
              </a:rPr>
              <a:t>Finding and using relevant data is wasteful and time consuming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 Narrow" pitchFamily="34" charset="0"/>
              </a:rPr>
              <a:t>Load public data from anywhere; publish your own contributions</a:t>
            </a:r>
          </a:p>
          <a:p>
            <a:endParaRPr lang="en-US" dirty="0" smtClean="0">
              <a:latin typeface="Arial Narrow" pitchFamily="34" charset="0"/>
            </a:endParaRPr>
          </a:p>
          <a:p>
            <a:pPr lvl="0"/>
            <a:r>
              <a:rPr lang="en-US" dirty="0" smtClean="0">
                <a:latin typeface="Arial Narrow" pitchFamily="34" charset="0"/>
              </a:rPr>
              <a:t>“Reduce, Reuse, Recycle”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itchFamily="34" charset="0"/>
              </a:rPr>
              <a:t>You don’t actually know who can help you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191000"/>
            <a:ext cx="73152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 Narrow" pitchFamily="34" charset="0"/>
              </a:rPr>
              <a:t>Collaborate on line, without organizational boundaries</a:t>
            </a: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“Most of the people you need to work with don’t work with you”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Scientific computing requires expensive infrastructure that is difficult to maintain.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91000"/>
            <a:ext cx="68580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Leverage cloud-based data stores and compute resources</a:t>
            </a:r>
          </a:p>
          <a:p>
            <a:r>
              <a:rPr lang="en-US" dirty="0" smtClean="0"/>
              <a:t>“My other computer is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data warehouse</a:t>
            </a:r>
            <a:r>
              <a:rPr lang="en-US" dirty="0" smtClean="0"/>
              <a:t>”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Current Capabilities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Live Synapse Demo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Synapse Future Directions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</TotalTime>
  <Words>575</Words>
  <Application>Microsoft Office PowerPoint</Application>
  <PresentationFormat>On-screen Show (4:3)</PresentationFormat>
  <Paragraphs>103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Sage Congress 2012 Session 1: Synapse</vt:lpstr>
      <vt:lpstr>“If I have seen further it is by standing on the shoulders of giants”</vt:lpstr>
      <vt:lpstr>Two approaches to building common scientific and technical knowledge</vt:lpstr>
      <vt:lpstr>Journal articles are high-level summarizations of research, written after the fact</vt:lpstr>
      <vt:lpstr>Finding and using relevant data is wasteful and time consuming</vt:lpstr>
      <vt:lpstr>You don’t actually know who can help you</vt:lpstr>
      <vt:lpstr>Scientific computing requires expensive infrastructure that is difficult to maintain.</vt:lpstr>
      <vt:lpstr>Current Capabilities</vt:lpstr>
      <vt:lpstr>Synapse Future Directions</vt:lpstr>
      <vt:lpstr>Analysis Records and Visualizations </vt:lpstr>
      <vt:lpstr>Scalable Analysis Pipelines</vt:lpstr>
      <vt:lpstr>Additional Data Analysis Tools and Capabilities</vt:lpstr>
      <vt:lpstr>Digital Publication Builder</vt:lpstr>
      <vt:lpstr>Slide 14</vt:lpstr>
      <vt:lpstr>Synapse Roadmap</vt:lpstr>
      <vt:lpstr>Current Capabilities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Fred Hutchinson Cancer Research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Sage Congress 2012 Session 1: Synapse</dc:title>
  <dc:creator>Michael Kellen</dc:creator>
  <cp:lastModifiedBy>Michael Kellen</cp:lastModifiedBy>
  <cp:revision>67</cp:revision>
  <dcterms:created xsi:type="dcterms:W3CDTF">2012-04-03T22:46:54Z</dcterms:created>
  <dcterms:modified xsi:type="dcterms:W3CDTF">2012-04-16T21:00:11Z</dcterms:modified>
</cp:coreProperties>
</file>