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258" r:id="rId4"/>
    <p:sldId id="279" r:id="rId5"/>
    <p:sldId id="280" r:id="rId6"/>
    <p:sldId id="281" r:id="rId7"/>
    <p:sldId id="282" r:id="rId8"/>
    <p:sldId id="260" r:id="rId9"/>
    <p:sldId id="264" r:id="rId10"/>
    <p:sldId id="262" r:id="rId11"/>
    <p:sldId id="259" r:id="rId12"/>
    <p:sldId id="267" r:id="rId13"/>
    <p:sldId id="257" r:id="rId14"/>
    <p:sldId id="261" r:id="rId15"/>
    <p:sldId id="263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810" autoAdjust="0"/>
  </p:normalViewPr>
  <p:slideViewPr>
    <p:cSldViewPr>
      <p:cViewPr>
        <p:scale>
          <a:sx n="66" d="100"/>
          <a:sy n="66" d="100"/>
        </p:scale>
        <p:origin x="-2286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45A0F-E0B5-44C5-AFFF-EE73D7AA2503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DBA93-E1C3-4CBA-9EB6-FDEBB3782F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Sage’s </a:t>
            </a:r>
            <a:r>
              <a:rPr lang="en-US" dirty="0" err="1" smtClean="0"/>
              <a:t>Metagenomics</a:t>
            </a:r>
            <a:r>
              <a:rPr lang="en-US" dirty="0" smtClean="0"/>
              <a:t> workflow</a:t>
            </a:r>
            <a:r>
              <a:rPr lang="en-US" baseline="0" dirty="0" smtClean="0"/>
              <a:t> makes data from GEO, Array Express, and other public repositories available in a form that facilitates downstream analysis through our Synapse platform.  Sage standardizes metadata, removes experimental artifacts, normalizes the data, and formats it for further reuse. 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Amazon SWF coordinates each step of the workflow.  The actual jobs to process each dataset can run either on our own servers, or Amazon’s.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The record of exactly what the workflow did is stored in Synapse, and made publicly available.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baseline="0" dirty="0" smtClean="0"/>
              <a:t>Other researchers can then reuse this public data in new studies.</a:t>
            </a:r>
            <a:endParaRPr lang="en-US" baseline="0" smtClean="0"/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DB7F09-6891-47D8-AB73-85CCA79D83D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needs to become</a:t>
            </a:r>
            <a:r>
              <a:rPr lang="en-US" baseline="0" dirty="0" smtClean="0"/>
              <a:t> Functionality and Communities.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DBA93-E1C3-4CBA-9EB6-FDEBB3782F0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BA7D1-8B67-4BF2-B4F4-E13720E01ED9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65841-2B8C-47CA-9511-E6DB7AEE0E8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gif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382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Sage Congress 2012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>Session 1: Synapse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81600"/>
            <a:ext cx="6400800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Michael Kellen, PhD</a:t>
            </a:r>
          </a:p>
          <a:p>
            <a:r>
              <a:rPr lang="en-US" dirty="0" smtClean="0">
                <a:latin typeface="Arial Narrow" pitchFamily="34" charset="0"/>
              </a:rPr>
              <a:t>Director of Technology, Sage Bionetworks</a:t>
            </a:r>
            <a:endParaRPr lang="en-US" dirty="0">
              <a:latin typeface="Arial Narrow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06421" y="2640469"/>
            <a:ext cx="2494453" cy="17791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15490" y="3250363"/>
            <a:ext cx="1377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Narrow" pitchFamily="34" charset="0"/>
              </a:rPr>
              <a:t>SYNAPSE</a:t>
            </a:r>
            <a:endParaRPr lang="en-US" sz="2400" dirty="0">
              <a:latin typeface="Arial Narrow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13219" y="2660305"/>
            <a:ext cx="2564092" cy="1828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47075" y="2927967"/>
            <a:ext cx="2335796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Arial Narrow" pitchFamily="34" charset="0"/>
              </a:rPr>
              <a:t>SHARED</a:t>
            </a:r>
          </a:p>
          <a:p>
            <a:pPr algn="ctr"/>
            <a:r>
              <a:rPr lang="en-US" sz="2400" dirty="0" smtClean="0">
                <a:latin typeface="Arial Narrow" pitchFamily="34" charset="0"/>
              </a:rPr>
              <a:t>COLLABORATION</a:t>
            </a:r>
          </a:p>
          <a:p>
            <a:pPr algn="ctr"/>
            <a:r>
              <a:rPr lang="en-US" sz="2400" dirty="0" smtClean="0">
                <a:latin typeface="Arial Narrow" pitchFamily="34" charset="0"/>
              </a:rPr>
              <a:t>SPACE</a:t>
            </a:r>
            <a:endParaRPr lang="en-US" sz="2400" dirty="0">
              <a:latin typeface="Arial Narrow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200" y="2662993"/>
            <a:ext cx="2564092" cy="1828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96509" y="3240072"/>
            <a:ext cx="1162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Narrow" pitchFamily="34" charset="0"/>
              </a:rPr>
              <a:t>GITHUB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12" name="Left-Right Arrow 11"/>
          <p:cNvSpPr/>
          <p:nvPr/>
        </p:nvSpPr>
        <p:spPr>
          <a:xfrm>
            <a:off x="5867400" y="3422305"/>
            <a:ext cx="469900" cy="247401"/>
          </a:xfrm>
          <a:prstGeom prst="left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-Right Arrow 12"/>
          <p:cNvSpPr/>
          <p:nvPr/>
        </p:nvSpPr>
        <p:spPr>
          <a:xfrm>
            <a:off x="2640292" y="3426527"/>
            <a:ext cx="469900" cy="247401"/>
          </a:xfrm>
          <a:prstGeom prst="left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rial Narrow" pitchFamily="34" charset="0"/>
              </a:rPr>
              <a:t>Analysis Records and Visualizations </a:t>
            </a:r>
            <a:endParaRPr lang="en-US" sz="4000" dirty="0">
              <a:latin typeface="Arial Narrow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5834" y="1066800"/>
            <a:ext cx="644943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rial Narrow" pitchFamily="34" charset="0"/>
              </a:rPr>
              <a:t>Scalable Analysis Pipelines</a:t>
            </a:r>
            <a:endParaRPr lang="en-US" sz="4000" dirty="0">
              <a:latin typeface="Arial Narrow" pitchFamily="34" charset="0"/>
            </a:endParaRPr>
          </a:p>
        </p:txBody>
      </p:sp>
      <p:pic>
        <p:nvPicPr>
          <p:cNvPr id="3" name="Picture 2" descr="2012-02-swf_sagebio_arch_1.png.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1447800"/>
            <a:ext cx="7377957" cy="4953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6000" y="6457890"/>
            <a:ext cx="685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Arial Narrow" pitchFamily="34" charset="0"/>
              </a:rPr>
              <a:t>Full case study at http://aws.amazon.com/swf/testimonials/swfsagebio/</a:t>
            </a:r>
            <a:endParaRPr lang="en-US" sz="2000" dirty="0">
              <a:latin typeface="Arial Narrow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Additional Data Analysis Tools and Capabilities</a:t>
            </a:r>
            <a:endParaRPr lang="en-US" dirty="0">
              <a:latin typeface="Arial Narrow" pitchFamily="34" charset="0"/>
            </a:endParaRPr>
          </a:p>
        </p:txBody>
      </p:sp>
      <p:pic>
        <p:nvPicPr>
          <p:cNvPr id="3074" name="Picture 2" descr="C:\Users\mkellen\Pictures\logos\goog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5105400"/>
            <a:ext cx="1980885" cy="685800"/>
          </a:xfrm>
          <a:prstGeom prst="rect">
            <a:avLst/>
          </a:prstGeom>
          <a:noFill/>
        </p:spPr>
      </p:pic>
      <p:pic>
        <p:nvPicPr>
          <p:cNvPr id="3075" name="Picture 3" descr="C:\Users\mkellen\Pictures\logos\logo_aw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5029200"/>
            <a:ext cx="2082800" cy="762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t="13096" r="75656" b="78752"/>
          <a:stretch>
            <a:fillRect/>
          </a:stretch>
        </p:blipFill>
        <p:spPr bwMode="auto">
          <a:xfrm>
            <a:off x="2362199" y="3733800"/>
            <a:ext cx="364066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2362200"/>
            <a:ext cx="94517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2362200"/>
            <a:ext cx="2300288" cy="772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/>
          <a:srcRect t="29787" b="31915"/>
          <a:stretch>
            <a:fillRect/>
          </a:stretch>
        </p:blipFill>
        <p:spPr bwMode="auto">
          <a:xfrm>
            <a:off x="4191000" y="2362200"/>
            <a:ext cx="1790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0" y="2514600"/>
            <a:ext cx="152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276600"/>
            <a:ext cx="2133600" cy="62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 cstate="print"/>
          <a:srcRect t="31313" b="45455"/>
          <a:stretch>
            <a:fillRect/>
          </a:stretch>
        </p:blipFill>
        <p:spPr bwMode="auto">
          <a:xfrm>
            <a:off x="2438400" y="5943600"/>
            <a:ext cx="4038600" cy="60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tranSMART_logo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324600" y="3276600"/>
            <a:ext cx="2501568" cy="550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rial Narrow" pitchFamily="34" charset="0"/>
              </a:rPr>
              <a:t>Digital Publication Builder</a:t>
            </a:r>
            <a:endParaRPr lang="en-US" sz="4000" dirty="0"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4406"/>
          <a:stretch>
            <a:fillRect/>
          </a:stretch>
        </p:blipFill>
        <p:spPr bwMode="auto">
          <a:xfrm>
            <a:off x="2133600" y="1278525"/>
            <a:ext cx="5105400" cy="5482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524000"/>
            <a:ext cx="2010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Synapse Data Users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1828800"/>
            <a:ext cx="32004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200" dirty="0" smtClean="0"/>
              <a:t>14:15 on 3/27/2012 – </a:t>
            </a:r>
            <a:r>
              <a:rPr lang="en-US" sz="1200" u="sng" dirty="0" smtClean="0">
                <a:solidFill>
                  <a:srgbClr val="0070C0"/>
                </a:solidFill>
              </a:rPr>
              <a:t>Eric </a:t>
            </a:r>
            <a:r>
              <a:rPr lang="en-US" sz="1200" u="sng" dirty="0" err="1" smtClean="0">
                <a:solidFill>
                  <a:srgbClr val="0070C0"/>
                </a:solidFill>
              </a:rPr>
              <a:t>Schadt</a:t>
            </a:r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 smtClean="0"/>
              <a:t>downloaded the </a:t>
            </a:r>
            <a:r>
              <a:rPr lang="en-US" sz="1200" u="sng" dirty="0" smtClean="0">
                <a:solidFill>
                  <a:srgbClr val="0070C0"/>
                </a:solidFill>
              </a:rPr>
              <a:t>MSKCC gene expression </a:t>
            </a:r>
            <a:r>
              <a:rPr lang="en-US" sz="1200" dirty="0" smtClean="0"/>
              <a:t>data contributed by </a:t>
            </a:r>
            <a:r>
              <a:rPr lang="en-US" sz="1200" u="sng" dirty="0" smtClean="0">
                <a:solidFill>
                  <a:srgbClr val="0070C0"/>
                </a:solidFill>
              </a:rPr>
              <a:t>Charles Sawyers </a:t>
            </a:r>
            <a:r>
              <a:rPr lang="en-US" sz="1200" dirty="0" smtClean="0"/>
              <a:t>at MSKCC</a:t>
            </a:r>
          </a:p>
          <a:p>
            <a:pPr>
              <a:spcBef>
                <a:spcPts val="600"/>
              </a:spcBef>
            </a:pPr>
            <a:r>
              <a:rPr lang="en-US" sz="1200" dirty="0" smtClean="0"/>
              <a:t>14:14 on 3/27/2012 – </a:t>
            </a:r>
            <a:r>
              <a:rPr lang="en-US" sz="1200" u="sng" dirty="0" smtClean="0">
                <a:solidFill>
                  <a:srgbClr val="0070C0"/>
                </a:solidFill>
              </a:rPr>
              <a:t>Eric </a:t>
            </a:r>
            <a:r>
              <a:rPr lang="en-US" sz="1200" u="sng" dirty="0" err="1" smtClean="0">
                <a:solidFill>
                  <a:srgbClr val="0070C0"/>
                </a:solidFill>
              </a:rPr>
              <a:t>Schadt</a:t>
            </a:r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 smtClean="0"/>
              <a:t>downloaded the </a:t>
            </a:r>
            <a:r>
              <a:rPr lang="en-US" sz="1200" u="sng" dirty="0" smtClean="0">
                <a:solidFill>
                  <a:srgbClr val="0070C0"/>
                </a:solidFill>
              </a:rPr>
              <a:t>MSKCC clinical data </a:t>
            </a:r>
            <a:r>
              <a:rPr lang="en-US" sz="1200" dirty="0" smtClean="0"/>
              <a:t>contributed by </a:t>
            </a:r>
            <a:r>
              <a:rPr lang="en-US" sz="1200" u="sng" dirty="0" smtClean="0">
                <a:solidFill>
                  <a:srgbClr val="0070C0"/>
                </a:solidFill>
              </a:rPr>
              <a:t>Charles Sawyers </a:t>
            </a:r>
            <a:r>
              <a:rPr lang="en-US" sz="1200" dirty="0" smtClean="0"/>
              <a:t>at MSKCC</a:t>
            </a:r>
            <a:endParaRPr lang="en-US" sz="1200" u="sng" dirty="0" smtClean="0">
              <a:solidFill>
                <a:srgbClr val="0070C0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200" dirty="0" smtClean="0"/>
              <a:t>12:30 on 3/27/2012 – </a:t>
            </a:r>
            <a:r>
              <a:rPr lang="en-US" sz="1200" u="sng" dirty="0" smtClean="0">
                <a:solidFill>
                  <a:srgbClr val="0070C0"/>
                </a:solidFill>
              </a:rPr>
              <a:t>Justin Guiney </a:t>
            </a:r>
            <a:r>
              <a:rPr lang="en-US" sz="1200" dirty="0" smtClean="0"/>
              <a:t>loaded the </a:t>
            </a:r>
            <a:r>
              <a:rPr lang="en-US" sz="1200" u="sng" dirty="0" smtClean="0">
                <a:solidFill>
                  <a:srgbClr val="0070C0"/>
                </a:solidFill>
              </a:rPr>
              <a:t>BCC expression </a:t>
            </a:r>
            <a:r>
              <a:rPr lang="en-US" sz="1200" dirty="0" smtClean="0"/>
              <a:t>data in R contributed by </a:t>
            </a:r>
            <a:r>
              <a:rPr lang="en-US" sz="1200" u="sng" dirty="0" smtClean="0">
                <a:solidFill>
                  <a:srgbClr val="0070C0"/>
                </a:solidFill>
              </a:rPr>
              <a:t>Anne-</a:t>
            </a:r>
            <a:r>
              <a:rPr lang="en-US" sz="1200" u="sng" dirty="0" err="1" smtClean="0">
                <a:solidFill>
                  <a:srgbClr val="0070C0"/>
                </a:solidFill>
              </a:rPr>
              <a:t>Lise</a:t>
            </a:r>
            <a:r>
              <a:rPr lang="en-US" sz="1200" u="sng" dirty="0" smtClean="0">
                <a:solidFill>
                  <a:srgbClr val="0070C0"/>
                </a:solidFill>
              </a:rPr>
              <a:t> </a:t>
            </a:r>
            <a:r>
              <a:rPr lang="en-US" sz="1200" u="sng" dirty="0" err="1" smtClean="0">
                <a:solidFill>
                  <a:srgbClr val="0070C0"/>
                </a:solidFill>
              </a:rPr>
              <a:t>Borresen</a:t>
            </a:r>
            <a:r>
              <a:rPr lang="en-US" sz="1200" u="sng" dirty="0" smtClean="0">
                <a:solidFill>
                  <a:srgbClr val="0070C0"/>
                </a:solidFill>
              </a:rPr>
              <a:t>-Dale</a:t>
            </a:r>
            <a:r>
              <a:rPr lang="en-US" sz="1200" dirty="0" smtClean="0"/>
              <a:t> at Oslo University Hospital </a:t>
            </a:r>
          </a:p>
          <a:p>
            <a:pPr>
              <a:spcBef>
                <a:spcPts val="600"/>
              </a:spcBef>
            </a:pPr>
            <a:r>
              <a:rPr lang="en-US" sz="1200" dirty="0" smtClean="0"/>
              <a:t>09:20 on 3/27/2012 – </a:t>
            </a:r>
            <a:r>
              <a:rPr lang="en-US" sz="1200" u="sng" dirty="0" smtClean="0">
                <a:solidFill>
                  <a:srgbClr val="0070C0"/>
                </a:solidFill>
              </a:rPr>
              <a:t>Erich Huang </a:t>
            </a:r>
            <a:r>
              <a:rPr lang="en-US" sz="1200" dirty="0" smtClean="0"/>
              <a:t>added the </a:t>
            </a:r>
            <a:r>
              <a:rPr lang="en-US" sz="1200" u="sng" dirty="0" smtClean="0">
                <a:solidFill>
                  <a:srgbClr val="0070C0"/>
                </a:solidFill>
              </a:rPr>
              <a:t>GSE1234 normalized expression </a:t>
            </a:r>
            <a:r>
              <a:rPr lang="en-US" sz="1200" dirty="0" smtClean="0"/>
              <a:t>data produced by </a:t>
            </a:r>
            <a:r>
              <a:rPr lang="en-US" sz="1200" u="sng" dirty="0" smtClean="0">
                <a:solidFill>
                  <a:srgbClr val="0070C0"/>
                </a:solidFill>
              </a:rPr>
              <a:t>Brig </a:t>
            </a:r>
            <a:r>
              <a:rPr lang="en-US" sz="1200" u="sng" dirty="0" err="1" smtClean="0">
                <a:solidFill>
                  <a:srgbClr val="0070C0"/>
                </a:solidFill>
              </a:rPr>
              <a:t>Mecham</a:t>
            </a:r>
            <a:r>
              <a:rPr lang="en-US" sz="1200" u="sng" dirty="0" smtClean="0">
                <a:solidFill>
                  <a:srgbClr val="0070C0"/>
                </a:solidFill>
              </a:rPr>
              <a:t> </a:t>
            </a:r>
            <a:r>
              <a:rPr lang="en-US" sz="1200" dirty="0" smtClean="0"/>
              <a:t>to the </a:t>
            </a:r>
            <a:r>
              <a:rPr lang="en-US" sz="1200" u="sng" dirty="0" smtClean="0">
                <a:solidFill>
                  <a:srgbClr val="0070C0"/>
                </a:solidFill>
              </a:rPr>
              <a:t>Breast Cancer Analysis</a:t>
            </a:r>
            <a:r>
              <a:rPr lang="en-US" sz="1200" dirty="0" smtClean="0"/>
              <a:t> project </a:t>
            </a:r>
          </a:p>
          <a:p>
            <a:pPr>
              <a:spcBef>
                <a:spcPts val="600"/>
              </a:spcBef>
            </a:pPr>
            <a:r>
              <a:rPr lang="en-US" sz="1200" u="sng" dirty="0" smtClean="0">
                <a:solidFill>
                  <a:srgbClr val="0070C0"/>
                </a:solidFill>
              </a:rPr>
              <a:t>more…</a:t>
            </a:r>
            <a:endParaRPr lang="en-US" sz="1200" u="sng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0800" y="838200"/>
            <a:ext cx="3942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Synapse Home Page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429000" y="1752600"/>
            <a:ext cx="1193275" cy="83099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Filter By:</a:t>
            </a:r>
          </a:p>
          <a:p>
            <a:r>
              <a:rPr lang="en-US" sz="1200" dirty="0"/>
              <a:t> </a:t>
            </a:r>
            <a:r>
              <a:rPr lang="en-US" sz="1200" dirty="0" smtClean="0"/>
              <a:t>   User Name</a:t>
            </a:r>
          </a:p>
          <a:p>
            <a:r>
              <a:rPr lang="en-US" sz="1200" dirty="0" smtClean="0"/>
              <a:t>    Contributor    </a:t>
            </a:r>
          </a:p>
          <a:p>
            <a:r>
              <a:rPr lang="en-US" sz="1200" dirty="0" smtClean="0"/>
              <a:t>    Dataset</a:t>
            </a:r>
            <a:endParaRPr lang="en-US" sz="1200" dirty="0"/>
          </a:p>
        </p:txBody>
      </p:sp>
      <p:sp>
        <p:nvSpPr>
          <p:cNvPr id="14" name="Sun 13"/>
          <p:cNvSpPr/>
          <p:nvPr/>
        </p:nvSpPr>
        <p:spPr>
          <a:xfrm>
            <a:off x="3200400" y="1600200"/>
            <a:ext cx="152400" cy="152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3429000" y="1600200"/>
            <a:ext cx="76200" cy="15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200400"/>
            <a:ext cx="46196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008861" y="4495800"/>
            <a:ext cx="2687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Accessed by 26 Synapse users.  </a:t>
            </a:r>
            <a:r>
              <a:rPr lang="en-US" sz="1200" u="sng" dirty="0" smtClean="0">
                <a:solidFill>
                  <a:srgbClr val="0070C0"/>
                </a:solidFill>
              </a:rPr>
              <a:t>See who</a:t>
            </a:r>
            <a:endParaRPr lang="en-US" sz="1200" u="sng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8861" y="5285601"/>
            <a:ext cx="2687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Accessed by 23 Synapse users.  </a:t>
            </a:r>
            <a:r>
              <a:rPr lang="en-US" sz="1200" u="sng" dirty="0" smtClean="0">
                <a:solidFill>
                  <a:srgbClr val="0070C0"/>
                </a:solidFill>
              </a:rPr>
              <a:t>See who</a:t>
            </a:r>
            <a:endParaRPr lang="en-US" sz="1200" u="sng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8861" y="6096000"/>
            <a:ext cx="2687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Accessed by 21 Synapse users.  </a:t>
            </a:r>
            <a:r>
              <a:rPr lang="en-US" sz="1200" u="sng" dirty="0" smtClean="0">
                <a:solidFill>
                  <a:srgbClr val="0070C0"/>
                </a:solidFill>
              </a:rPr>
              <a:t>See who</a:t>
            </a:r>
            <a:endParaRPr lang="en-US" sz="1200" u="sng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86600" y="3429000"/>
            <a:ext cx="1932773" cy="12003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Filter By:</a:t>
            </a:r>
          </a:p>
          <a:p>
            <a:r>
              <a:rPr lang="en-US" sz="1200" dirty="0"/>
              <a:t> </a:t>
            </a:r>
            <a:r>
              <a:rPr lang="en-US" sz="1200" dirty="0" smtClean="0"/>
              <a:t>   Disease Area</a:t>
            </a:r>
          </a:p>
          <a:p>
            <a:r>
              <a:rPr lang="en-US" sz="1200" dirty="0" smtClean="0"/>
              <a:t>    Type of Data   </a:t>
            </a:r>
          </a:p>
          <a:p>
            <a:r>
              <a:rPr lang="en-US" sz="1200" dirty="0" smtClean="0"/>
              <a:t>Sort By:</a:t>
            </a:r>
          </a:p>
          <a:p>
            <a:r>
              <a:rPr lang="en-US" sz="1200" dirty="0" smtClean="0"/>
              <a:t>    Contributor</a:t>
            </a:r>
          </a:p>
          <a:p>
            <a:r>
              <a:rPr lang="en-US" sz="1200" dirty="0" smtClean="0"/>
              <a:t>    Contributing Organization</a:t>
            </a:r>
            <a:endParaRPr lang="en-US" sz="1200" dirty="0"/>
          </a:p>
        </p:txBody>
      </p:sp>
      <p:sp>
        <p:nvSpPr>
          <p:cNvPr id="19" name="Sun 18"/>
          <p:cNvSpPr/>
          <p:nvPr/>
        </p:nvSpPr>
        <p:spPr>
          <a:xfrm>
            <a:off x="6858000" y="3352800"/>
            <a:ext cx="152400" cy="152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57200" y="-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000" dirty="0" smtClean="0">
                <a:latin typeface="Arial Narrow" pitchFamily="34" charset="0"/>
                <a:ea typeface="+mj-ea"/>
                <a:cs typeface="+mj-cs"/>
              </a:rPr>
              <a:t>Data Use Tracking 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and Attribution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3825"/>
            <a:ext cx="8229600" cy="914400"/>
          </a:xfrm>
        </p:spPr>
        <p:txBody>
          <a:bodyPr>
            <a:noAutofit/>
          </a:bodyPr>
          <a:lstStyle/>
          <a:p>
            <a:r>
              <a:rPr lang="en-US" sz="26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Synapse </a:t>
            </a:r>
            <a:r>
              <a:rPr lang="en-US" sz="2600" b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Roadmap</a:t>
            </a:r>
            <a:endParaRPr lang="en-US" sz="2600" b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28600" y="1066800"/>
            <a:ext cx="86106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" y="3500437"/>
            <a:ext cx="1047750" cy="4953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Q1-2012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95375" y="3500437"/>
            <a:ext cx="1047750" cy="4953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Q2-2012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52650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Q3-2012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09925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Q4-2012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67200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Q1-2013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24475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Q2-2013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15" name="Isosceles Triangle 14"/>
          <p:cNvSpPr/>
          <p:nvPr/>
        </p:nvSpPr>
        <p:spPr>
          <a:xfrm rot="5400000">
            <a:off x="8434389" y="3409953"/>
            <a:ext cx="776286" cy="60483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 Narrow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34033" y="1114425"/>
            <a:ext cx="3959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Synapse Platform Functionality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50402" y="6248400"/>
            <a:ext cx="3468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Data / Analysis Capabilities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391275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Q3-2013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458075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Q4-2013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8100" y="3114675"/>
            <a:ext cx="1362075" cy="3714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Internal Alpha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390650" y="3114675"/>
            <a:ext cx="1819275" cy="3714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Public Beta Testing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219450" y="3114675"/>
            <a:ext cx="2105026" cy="3714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Synapse 1.0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5334001" y="3114675"/>
            <a:ext cx="1438274" cy="3714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Synapse 1.5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6781800" y="3114675"/>
            <a:ext cx="1695449" cy="3714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Future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0" y="1123950"/>
            <a:ext cx="17075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Data Repository 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Projects and security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R integration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Analysis provenance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H="1" flipV="1">
            <a:off x="371475" y="1905000"/>
            <a:ext cx="14288" cy="121920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1404939" y="2752725"/>
            <a:ext cx="4761" cy="35242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819149" y="1990726"/>
            <a:ext cx="1876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Search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Controlled Vocabularies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Governance of restricted data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90525" y="4005262"/>
            <a:ext cx="0" cy="11191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0" y="5143500"/>
            <a:ext cx="29498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40+ manually curated clinical studies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8000 + GEO / Array Express datasets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Clinical, genomic, compound sensitivity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Bioconductor and custom R analysis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1381125" y="4005262"/>
            <a:ext cx="0" cy="38576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781051" y="4314825"/>
            <a:ext cx="184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TCGA  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METABRIC breast cancer challenge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3214689" y="2638425"/>
            <a:ext cx="4761" cy="47625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762249" y="1685926"/>
            <a:ext cx="1981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Workflow templates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Publishing figures 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Wiki &amp; collaboration tools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Integrated management of cloud resources</a:t>
            </a:r>
          </a:p>
        </p:txBody>
      </p:sp>
      <p:cxnSp>
        <p:nvCxnSpPr>
          <p:cNvPr id="71" name="Straight Arrow Connector 70"/>
          <p:cNvCxnSpPr/>
          <p:nvPr/>
        </p:nvCxnSpPr>
        <p:spPr>
          <a:xfrm flipV="1">
            <a:off x="5329239" y="2724150"/>
            <a:ext cx="4761" cy="400051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4762499" y="1771651"/>
            <a:ext cx="1981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Social networking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User-customized dashboards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R Studio integration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Curation tool integration </a:t>
            </a:r>
          </a:p>
        </p:txBody>
      </p:sp>
      <p:cxnSp>
        <p:nvCxnSpPr>
          <p:cNvPr id="92" name="Straight Arrow Connector 91"/>
          <p:cNvCxnSpPr/>
          <p:nvPr/>
        </p:nvCxnSpPr>
        <p:spPr>
          <a:xfrm>
            <a:off x="3190875" y="4005262"/>
            <a:ext cx="0" cy="38576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2581275" y="4371975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Predictive modeling workflows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Automated processing of common genomics platforms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Current Capabilities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Slide Backups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8333" r="6250"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7639" r="9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7285" r="7947"/>
          <a:stretch>
            <a:fillRect/>
          </a:stretch>
        </p:blipFill>
        <p:spPr bwMode="auto">
          <a:xfrm>
            <a:off x="-1" y="0"/>
            <a:ext cx="930144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130425"/>
            <a:ext cx="80772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Arial Narrow" pitchFamily="34" charset="0"/>
              </a:rPr>
              <a:t>“If I have seen further it is by standing on the shoulders of giants”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Sir Isaac Newton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8333" r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6944" r="9722" b="3333"/>
          <a:stretch>
            <a:fillRect/>
          </a:stretch>
        </p:blipFill>
        <p:spPr bwMode="auto">
          <a:xfrm>
            <a:off x="0" y="0"/>
            <a:ext cx="9144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7639" r="7639"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6944" r="7639" b="3333"/>
          <a:stretch>
            <a:fillRect/>
          </a:stretch>
        </p:blipFill>
        <p:spPr bwMode="auto">
          <a:xfrm>
            <a:off x="-1" y="0"/>
            <a:ext cx="969579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7639" r="7639"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Two approaches to building common scientific and technical knowledge</a:t>
            </a:r>
            <a:endParaRPr lang="en-US" dirty="0">
              <a:latin typeface="Arial Narrow" pitchFamily="34" charset="0"/>
            </a:endParaRPr>
          </a:p>
        </p:txBody>
      </p:sp>
      <p:pic>
        <p:nvPicPr>
          <p:cNvPr id="3" name="Picture 2" descr="philosophical transactions cov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612331"/>
            <a:ext cx="3520465" cy="5245669"/>
          </a:xfrm>
          <a:prstGeom prst="rect">
            <a:avLst/>
          </a:prstGeom>
        </p:spPr>
      </p:pic>
      <p:pic>
        <p:nvPicPr>
          <p:cNvPr id="4" name="Picture 3" descr="GitHu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1776149"/>
            <a:ext cx="4953000" cy="3656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6962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Narrow" pitchFamily="34" charset="0"/>
              </a:rPr>
              <a:t>Journal articles are high-level summarizations of research, written after the fact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Record research progress in real time</a:t>
            </a:r>
          </a:p>
          <a:p>
            <a:endParaRPr lang="en-US" dirty="0" smtClean="0">
              <a:latin typeface="Arial Narrow" pitchFamily="34" charset="0"/>
            </a:endParaRPr>
          </a:p>
          <a:p>
            <a:r>
              <a:rPr lang="en-US" dirty="0" smtClean="0">
                <a:latin typeface="Arial Narrow" pitchFamily="34" charset="0"/>
              </a:rPr>
              <a:t>“Watch what I do, not what I say”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Finding and using relevant data is wasteful and time consuming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Arial Narrow" pitchFamily="34" charset="0"/>
              </a:rPr>
              <a:t>Load public data from anywhere; publish your own contributions</a:t>
            </a:r>
          </a:p>
          <a:p>
            <a:endParaRPr lang="en-US" dirty="0" smtClean="0">
              <a:latin typeface="Arial Narrow" pitchFamily="34" charset="0"/>
            </a:endParaRPr>
          </a:p>
          <a:p>
            <a:pPr lvl="0"/>
            <a:r>
              <a:rPr lang="en-US" dirty="0" smtClean="0">
                <a:latin typeface="Arial Narrow" pitchFamily="34" charset="0"/>
              </a:rPr>
              <a:t>“Reduce, Reuse, Recycle”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You don’t actually know who can help you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4191000"/>
            <a:ext cx="7315200" cy="1752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Arial Narrow" pitchFamily="34" charset="0"/>
              </a:rPr>
              <a:t>Collaborate on line, without organizational boundaries</a:t>
            </a:r>
          </a:p>
          <a:p>
            <a:endParaRPr lang="en-US" dirty="0" smtClean="0">
              <a:latin typeface="Arial Narrow" pitchFamily="34" charset="0"/>
            </a:endParaRPr>
          </a:p>
          <a:p>
            <a:r>
              <a:rPr lang="en-US" dirty="0" smtClean="0">
                <a:latin typeface="Arial Narrow" pitchFamily="34" charset="0"/>
              </a:rPr>
              <a:t>“Most of the people you need to work with don’t work with you”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Scientific computing requires expensive infrastructure that is difficult to maintain.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191000"/>
            <a:ext cx="6858000" cy="1752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Leverage cloud-based data stores and compute resources</a:t>
            </a:r>
          </a:p>
          <a:p>
            <a:r>
              <a:rPr lang="en-US" dirty="0" smtClean="0"/>
              <a:t>“My other computer is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data warehouse</a:t>
            </a:r>
            <a:r>
              <a:rPr lang="en-US" dirty="0" smtClean="0"/>
              <a:t>”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Current Capabilities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Live Synapse Demo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rial Narrow" pitchFamily="34" charset="0"/>
              </a:rPr>
              <a:t>Synapse Future Directions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2689</TotalTime>
  <Words>575</Words>
  <Application>Microsoft Office PowerPoint</Application>
  <PresentationFormat>On-screen Show (4:3)</PresentationFormat>
  <Paragraphs>103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Sage Congress 2012 Session 1: Synapse</vt:lpstr>
      <vt:lpstr>“If I have seen further it is by standing on the shoulders of giants”</vt:lpstr>
      <vt:lpstr>Two approaches to building common scientific and technical knowledge</vt:lpstr>
      <vt:lpstr>Journal articles are high-level summarizations of research, written after the fact</vt:lpstr>
      <vt:lpstr>Finding and using relevant data is wasteful and time consuming</vt:lpstr>
      <vt:lpstr>You don’t actually know who can help you</vt:lpstr>
      <vt:lpstr>Scientific computing requires expensive infrastructure that is difficult to maintain.</vt:lpstr>
      <vt:lpstr>Current Capabilities</vt:lpstr>
      <vt:lpstr>Synapse Future Directions</vt:lpstr>
      <vt:lpstr>Analysis Records and Visualizations </vt:lpstr>
      <vt:lpstr>Scalable Analysis Pipelines</vt:lpstr>
      <vt:lpstr>Additional Data Analysis Tools and Capabilities</vt:lpstr>
      <vt:lpstr>Digital Publication Builder</vt:lpstr>
      <vt:lpstr>Slide 14</vt:lpstr>
      <vt:lpstr>Synapse Roadmap</vt:lpstr>
      <vt:lpstr>Current Capabilities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Fred Hutchinson Cancer Research Center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Sage Congress 2012 Session 1: Synapse</dc:title>
  <dc:creator>Michael Kellen</dc:creator>
  <cp:lastModifiedBy>Michael Kellen</cp:lastModifiedBy>
  <cp:revision>67</cp:revision>
  <dcterms:created xsi:type="dcterms:W3CDTF">2012-04-03T22:46:54Z</dcterms:created>
  <dcterms:modified xsi:type="dcterms:W3CDTF">2012-04-16T21:00:11Z</dcterms:modified>
</cp:coreProperties>
</file>