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8" r:id="rId2"/>
    <p:sldId id="269" r:id="rId3"/>
    <p:sldId id="258" r:id="rId4"/>
    <p:sldId id="260" r:id="rId5"/>
    <p:sldId id="273" r:id="rId6"/>
    <p:sldId id="278" r:id="rId7"/>
    <p:sldId id="279" r:id="rId8"/>
    <p:sldId id="280" r:id="rId9"/>
    <p:sldId id="281" r:id="rId10"/>
    <p:sldId id="274" r:id="rId11"/>
    <p:sldId id="275" r:id="rId12"/>
    <p:sldId id="277" r:id="rId13"/>
    <p:sldId id="282" r:id="rId14"/>
    <p:sldId id="283" r:id="rId15"/>
    <p:sldId id="272" r:id="rId16"/>
    <p:sldId id="271"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6957" autoAdjust="0"/>
  </p:normalViewPr>
  <p:slideViewPr>
    <p:cSldViewPr>
      <p:cViewPr varScale="1">
        <p:scale>
          <a:sx n="85" d="100"/>
          <a:sy n="85" d="100"/>
        </p:scale>
        <p:origin x="-17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709F6B-CA38-4F7F-BCD8-A302C8FEA58C}" type="datetimeFigureOut">
              <a:rPr lang="en-US" smtClean="0"/>
              <a:pPr/>
              <a:t>10/23/2012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46D975-AD7B-4246-9D22-E4E2E4AA184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Image Placeholder 1"/>
          <p:cNvSpPr>
            <a:spLocks noGrp="1" noRot="1" noChangeAspect="1"/>
          </p:cNvSpPr>
          <p:nvPr>
            <p:ph type="sldImg"/>
          </p:nvPr>
        </p:nvSpPr>
        <p:spPr bwMode="auto">
          <a:noFill/>
          <a:ln>
            <a:solidFill>
              <a:srgbClr val="000000"/>
            </a:solidFill>
            <a:miter lim="800000"/>
            <a:headEnd/>
            <a:tailEnd/>
          </a:ln>
        </p:spPr>
      </p:sp>
      <p:sp>
        <p:nvSpPr>
          <p:cNvPr id="2621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pitchFamily="34" charset="0"/>
              <a:ea typeface="ＭＳ Ｐゴシック" pitchFamily="34" charset="-128"/>
            </a:endParaRPr>
          </a:p>
        </p:txBody>
      </p:sp>
      <p:sp>
        <p:nvSpPr>
          <p:cNvPr id="262147" name="Slide Number Placeholder 3"/>
          <p:cNvSpPr>
            <a:spLocks noGrp="1"/>
          </p:cNvSpPr>
          <p:nvPr>
            <p:ph type="sldNum" sz="quarter" idx="5"/>
          </p:nvPr>
        </p:nvSpPr>
        <p:spPr bwMode="auto">
          <a:noFill/>
          <a:ln>
            <a:miter lim="800000"/>
            <a:headEnd/>
            <a:tailEnd/>
          </a:ln>
        </p:spPr>
        <p:txBody>
          <a:bodyPr/>
          <a:lstStyle/>
          <a:p>
            <a:pPr defTabSz="911225"/>
            <a:fld id="{8929199B-BBDF-4BF6-9636-CCD4849700A5}" type="slidenum">
              <a:rPr lang="en-US" sz="1300">
                <a:solidFill>
                  <a:srgbClr val="000000"/>
                </a:solidFill>
                <a:latin typeface="Arial" pitchFamily="34" charset="0"/>
              </a:rPr>
              <a:pPr defTabSz="911225"/>
              <a:t>1</a:t>
            </a:fld>
            <a:endParaRPr lang="en-US" sz="1300">
              <a:solidFill>
                <a:srgbClr val="000000"/>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p:cNvSpPr>
          <p:nvPr>
            <p:ph type="sldImg"/>
          </p:nvPr>
        </p:nvSpPr>
        <p:spPr bwMode="auto">
          <a:noFill/>
          <a:ln>
            <a:solidFill>
              <a:srgbClr val="000000"/>
            </a:solidFill>
            <a:miter lim="800000"/>
            <a:headEnd/>
            <a:tailEnd/>
          </a:ln>
        </p:spPr>
      </p:sp>
      <p:sp>
        <p:nvSpPr>
          <p:cNvPr id="2734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ea typeface="ＭＳ Ｐゴシック" pitchFamily="34" charset="-128"/>
              </a:rPr>
              <a:t>In Newton</a:t>
            </a:r>
            <a:r>
              <a:rPr lang="en-US" altLang="en-US" smtClean="0">
                <a:ea typeface="ＭＳ Ｐゴシック" pitchFamily="34" charset="-128"/>
              </a:rPr>
              <a:t>’</a:t>
            </a:r>
            <a:r>
              <a:rPr lang="en-US" smtClean="0">
                <a:ea typeface="ＭＳ Ｐゴシック" pitchFamily="34" charset="-128"/>
              </a:rPr>
              <a:t>s time scientists began leveraging the most advanced communication technology of the times which was the printing press.  The circulation of the first scientific journals coincided with an explosion of scientific knowledge and advancements.  Today we have a similar opportunity given new technologies like the internet and cloud computing.  There is an opportunity to rethink how scientists interact with each other and work with human health data.  </a:t>
            </a:r>
          </a:p>
          <a:p>
            <a:endParaRPr lang="en-US" smtClean="0">
              <a:ea typeface="ＭＳ Ｐゴシック" pitchFamily="34" charset="-128"/>
            </a:endParaRPr>
          </a:p>
          <a:p>
            <a:r>
              <a:rPr lang="en-US" smtClean="0">
                <a:ea typeface="ＭＳ Ｐゴシック" pitchFamily="34" charset="-128"/>
              </a:rPr>
              <a:t>This has already happened in other domains for example software engineering.  For example Git Hub gives software developers visibility into every code change, every bug or feature request, every build report associated with a project.  These sorts of environments provide a collaborative workspace with tools that allow developers to work more effectively.  Although GitHub is pretty strongly associated with the open source community, many big companies have adopted it for private commercial projects as well.</a:t>
            </a:r>
          </a:p>
        </p:txBody>
      </p:sp>
      <p:sp>
        <p:nvSpPr>
          <p:cNvPr id="273411" name="Slide Number Placeholder 3"/>
          <p:cNvSpPr>
            <a:spLocks noGrp="1"/>
          </p:cNvSpPr>
          <p:nvPr>
            <p:ph type="sldNum" sz="quarter" idx="5"/>
          </p:nvPr>
        </p:nvSpPr>
        <p:spPr bwMode="auto">
          <a:noFill/>
          <a:ln>
            <a:miter lim="800000"/>
            <a:headEnd/>
            <a:tailEnd/>
          </a:ln>
        </p:spPr>
        <p:txBody>
          <a:bodyPr/>
          <a:lstStyle/>
          <a:p>
            <a:fld id="{B862870F-CF76-40CF-9A6F-E3BA18E9E241}" type="slidenum">
              <a:rPr lang="en-US">
                <a:solidFill>
                  <a:srgbClr val="000000"/>
                </a:solidFill>
              </a:rPr>
              <a:pPr/>
              <a:t>2</a:t>
            </a:fld>
            <a:endParaRPr 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Newton’s time scientists began leveraging the most</a:t>
            </a:r>
            <a:r>
              <a:rPr lang="en-US" baseline="0" dirty="0" smtClean="0"/>
              <a:t> advanced communication technology of the times which was the printing press.  The circulation of the first scientific journals coincided with an explosion of scientific knowledge and advancements.  Today we have a similar opportunity given new technologies like the internet and cloud computing.  There is an opportunity to rethink how scientists interact with each other and work with human health data.  </a:t>
            </a:r>
          </a:p>
          <a:p>
            <a:endParaRPr lang="en-US" baseline="0" dirty="0" smtClean="0"/>
          </a:p>
          <a:p>
            <a:r>
              <a:rPr lang="en-US" baseline="0" dirty="0" smtClean="0"/>
              <a:t>This has already happened in other domains for example software engineering.  For example </a:t>
            </a:r>
            <a:r>
              <a:rPr lang="en-US" baseline="0" dirty="0" err="1" smtClean="0"/>
              <a:t>Git</a:t>
            </a:r>
            <a:r>
              <a:rPr lang="en-US" baseline="0" dirty="0" smtClean="0"/>
              <a:t> Hub gives software developers visibility into every code change, every bug or feature request, every build report associated with a project.  These sorts of environments provide a collaborative workspace with tools that allow developers to work more effectively.  Although </a:t>
            </a:r>
            <a:r>
              <a:rPr lang="en-US" baseline="0" dirty="0" err="1" smtClean="0"/>
              <a:t>GitHub</a:t>
            </a:r>
            <a:r>
              <a:rPr lang="en-US" baseline="0" dirty="0" smtClean="0"/>
              <a:t> is pretty strongly associated with the open source community, many big companies have adopted it for private commercial projects as well.</a:t>
            </a:r>
            <a:endParaRPr lang="en-US" dirty="0"/>
          </a:p>
        </p:txBody>
      </p:sp>
      <p:sp>
        <p:nvSpPr>
          <p:cNvPr id="4" name="Slide Number Placeholder 3"/>
          <p:cNvSpPr>
            <a:spLocks noGrp="1"/>
          </p:cNvSpPr>
          <p:nvPr>
            <p:ph type="sldNum" sz="quarter" idx="10"/>
          </p:nvPr>
        </p:nvSpPr>
        <p:spPr/>
        <p:txBody>
          <a:bodyPr/>
          <a:lstStyle/>
          <a:p>
            <a:fld id="{39BDBA93-E1C3-4CBA-9EB6-FDEBB3782F0B}"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design principles of Synapse are to allow people to run any tool on</a:t>
            </a:r>
            <a:r>
              <a:rPr lang="en-US" baseline="0" dirty="0" smtClean="0"/>
              <a:t> any data (we’ve focused on R to date).  Analysis can be run anywhere, in the cloud, or on your own hardware (as indicated by the cheesy computer icon).</a:t>
            </a:r>
          </a:p>
          <a:p>
            <a:endParaRPr lang="en-US" baseline="0" dirty="0" smtClean="0"/>
          </a:p>
          <a:p>
            <a:r>
              <a:rPr lang="en-US" baseline="0" dirty="0" smtClean="0"/>
              <a:t>Synapse records what people did, and allows them to share it with anyone.</a:t>
            </a:r>
            <a:endParaRPr lang="en-US" dirty="0"/>
          </a:p>
        </p:txBody>
      </p:sp>
      <p:sp>
        <p:nvSpPr>
          <p:cNvPr id="4" name="Slide Number Placeholder 3"/>
          <p:cNvSpPr>
            <a:spLocks noGrp="1"/>
          </p:cNvSpPr>
          <p:nvPr>
            <p:ph type="sldNum" sz="quarter" idx="10"/>
          </p:nvPr>
        </p:nvSpPr>
        <p:spPr/>
        <p:txBody>
          <a:bodyPr/>
          <a:lstStyle/>
          <a:p>
            <a:fld id="{8446D975-AD7B-4246-9D22-E4E2E4AA184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Slide Image Placeholder 1"/>
          <p:cNvSpPr>
            <a:spLocks noGrp="1" noRot="1" noChangeAspect="1"/>
          </p:cNvSpPr>
          <p:nvPr>
            <p:ph type="sldImg"/>
          </p:nvPr>
        </p:nvSpPr>
        <p:spPr bwMode="auto">
          <a:noFill/>
          <a:ln>
            <a:solidFill>
              <a:srgbClr val="000000"/>
            </a:solidFill>
            <a:miter lim="800000"/>
            <a:headEnd/>
            <a:tailEnd/>
          </a:ln>
        </p:spPr>
      </p:sp>
      <p:sp>
        <p:nvSpPr>
          <p:cNvPr id="2621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pitchFamily="34" charset="0"/>
              <a:ea typeface="ＭＳ Ｐゴシック" pitchFamily="34" charset="-128"/>
            </a:endParaRPr>
          </a:p>
        </p:txBody>
      </p:sp>
      <p:sp>
        <p:nvSpPr>
          <p:cNvPr id="262147" name="Slide Number Placeholder 3"/>
          <p:cNvSpPr>
            <a:spLocks noGrp="1"/>
          </p:cNvSpPr>
          <p:nvPr>
            <p:ph type="sldNum" sz="quarter" idx="5"/>
          </p:nvPr>
        </p:nvSpPr>
        <p:spPr bwMode="auto">
          <a:noFill/>
          <a:ln>
            <a:miter lim="800000"/>
            <a:headEnd/>
            <a:tailEnd/>
          </a:ln>
        </p:spPr>
        <p:txBody>
          <a:bodyPr/>
          <a:lstStyle/>
          <a:p>
            <a:pPr defTabSz="911225"/>
            <a:fld id="{8929199B-BBDF-4BF6-9636-CCD4849700A5}" type="slidenum">
              <a:rPr lang="en-US" sz="1300">
                <a:solidFill>
                  <a:srgbClr val="000000"/>
                </a:solidFill>
                <a:latin typeface="Arial" pitchFamily="34" charset="0"/>
              </a:rPr>
              <a:pPr defTabSz="911225"/>
              <a:t>5</a:t>
            </a:fld>
            <a:endParaRPr lang="en-US" sz="1300">
              <a:solidFill>
                <a:srgbClr val="000000"/>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shown</a:t>
            </a:r>
            <a:r>
              <a:rPr lang="en-US" baseline="0" dirty="0" smtClean="0"/>
              <a:t> some ability to traverse links as data or other objects are picked up and reused in other projects.  We are also working to capture the relationships between objects within a project, so we can traverse the steps of an analysis.  Ultimately we would like to show graphical visualizations of the relationships between data, code, and models to allow people to quickly understand an analysis.</a:t>
            </a:r>
            <a:endParaRPr lang="en-US" dirty="0"/>
          </a:p>
        </p:txBody>
      </p:sp>
      <p:sp>
        <p:nvSpPr>
          <p:cNvPr id="4" name="Slide Number Placeholder 3"/>
          <p:cNvSpPr>
            <a:spLocks noGrp="1"/>
          </p:cNvSpPr>
          <p:nvPr>
            <p:ph type="sldNum" sz="quarter" idx="10"/>
          </p:nvPr>
        </p:nvSpPr>
        <p:spPr/>
        <p:txBody>
          <a:bodyPr/>
          <a:lstStyle/>
          <a:p>
            <a:fld id="{39BDBA93-E1C3-4CBA-9EB6-FDEBB3782F0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Sage’s </a:t>
            </a:r>
            <a:r>
              <a:rPr lang="en-US" dirty="0" err="1" smtClean="0"/>
              <a:t>Metagenomics</a:t>
            </a:r>
            <a:r>
              <a:rPr lang="en-US" dirty="0" smtClean="0"/>
              <a:t> workflow</a:t>
            </a:r>
            <a:r>
              <a:rPr lang="en-US" baseline="0" dirty="0" smtClean="0"/>
              <a:t> makes data from GEO, Array Express, and other public repositories available in a form that facilitates downstream analysis through our Synapse platform.  Sage standardizes metadata, removes experimental artifacts, normalizes the data, and formats it for further reuse. </a:t>
            </a:r>
          </a:p>
          <a:p>
            <a:pPr marL="228600" indent="-228600">
              <a:buAutoNum type="arabicPeriod"/>
            </a:pPr>
            <a:r>
              <a:rPr lang="en-US" baseline="0" dirty="0" smtClean="0"/>
              <a:t>Amazon SWF coordinates each step of the workflow.  The actual jobs to process each dataset can run either on our own servers, or Amazon’s.</a:t>
            </a:r>
          </a:p>
          <a:p>
            <a:pPr marL="228600" indent="-228600">
              <a:buAutoNum type="arabicPeriod"/>
            </a:pPr>
            <a:r>
              <a:rPr lang="en-US" baseline="0" dirty="0" smtClean="0"/>
              <a:t>The record of exactly what the workflow did is stored in Synapse, and made publicly available.</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baseline="0" dirty="0" smtClean="0"/>
              <a:t>Other researchers can then reuse this public data in new studies.</a:t>
            </a:r>
            <a:endParaRPr lang="en-US" baseline="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6DDB7F09-6891-47D8-AB73-85CCA79D83D7}"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467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28467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EC40ED8-2853-8745-AF1F-B6E01A35BD96}" type="slidenum">
              <a:rPr lang="en-US" sz="1200">
                <a:solidFill>
                  <a:srgbClr val="000000"/>
                </a:solidFill>
                <a:latin typeface="Calibri" charset="0"/>
              </a:rPr>
              <a:pPr eaLnBrk="1" hangingPunct="1"/>
              <a:t>10</a:t>
            </a:fld>
            <a:endParaRPr lang="en-US" sz="1200">
              <a:solidFill>
                <a:srgbClr val="000000"/>
              </a:solidFill>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774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28774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3BA4D54-14A0-1549-8BA5-F22501B62989}" type="slidenum">
              <a:rPr lang="en-US" sz="1200">
                <a:solidFill>
                  <a:srgbClr val="000000"/>
                </a:solidFill>
                <a:latin typeface="Calibri" charset="0"/>
              </a:rPr>
              <a:pPr eaLnBrk="1" hangingPunct="1"/>
              <a:t>11</a:t>
            </a:fld>
            <a:endParaRPr lang="en-US" sz="1200">
              <a:solidFill>
                <a:srgbClr val="000000"/>
              </a:solidFill>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53731" indent="0" algn="ctr">
              <a:buNone/>
              <a:defRPr>
                <a:solidFill>
                  <a:schemeClr val="tx1">
                    <a:tint val="75000"/>
                  </a:schemeClr>
                </a:solidFill>
              </a:defRPr>
            </a:lvl2pPr>
            <a:lvl3pPr marL="907466" indent="0" algn="ctr">
              <a:buNone/>
              <a:defRPr>
                <a:solidFill>
                  <a:schemeClr val="tx1">
                    <a:tint val="75000"/>
                  </a:schemeClr>
                </a:solidFill>
              </a:defRPr>
            </a:lvl3pPr>
            <a:lvl4pPr marL="1361198" indent="0" algn="ctr">
              <a:buNone/>
              <a:defRPr>
                <a:solidFill>
                  <a:schemeClr val="tx1">
                    <a:tint val="75000"/>
                  </a:schemeClr>
                </a:solidFill>
              </a:defRPr>
            </a:lvl4pPr>
            <a:lvl5pPr marL="1814925" indent="0" algn="ctr">
              <a:buNone/>
              <a:defRPr>
                <a:solidFill>
                  <a:schemeClr val="tx1">
                    <a:tint val="75000"/>
                  </a:schemeClr>
                </a:solidFill>
              </a:defRPr>
            </a:lvl5pPr>
            <a:lvl6pPr marL="2268657" indent="0" algn="ctr">
              <a:buNone/>
              <a:defRPr>
                <a:solidFill>
                  <a:schemeClr val="tx1">
                    <a:tint val="75000"/>
                  </a:schemeClr>
                </a:solidFill>
              </a:defRPr>
            </a:lvl6pPr>
            <a:lvl7pPr marL="2722380" indent="0" algn="ctr">
              <a:buNone/>
              <a:defRPr>
                <a:solidFill>
                  <a:schemeClr val="tx1">
                    <a:tint val="75000"/>
                  </a:schemeClr>
                </a:solidFill>
              </a:defRPr>
            </a:lvl7pPr>
            <a:lvl8pPr marL="3176106" indent="0" algn="ctr">
              <a:buNone/>
              <a:defRPr>
                <a:solidFill>
                  <a:schemeClr val="tx1">
                    <a:tint val="75000"/>
                  </a:schemeClr>
                </a:solidFill>
              </a:defRPr>
            </a:lvl8pPr>
            <a:lvl9pPr marL="3629841"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2A726B-8A06-4E96-81AD-0C194820E9C5}" type="datetimeFigureOut">
              <a:rPr lang="en-US" smtClean="0"/>
              <a:pPr/>
              <a:t>10/23/2012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9286FA-60CA-4330-AA48-B2A90E5919B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A726B-8A06-4E96-81AD-0C194820E9C5}" type="datetimeFigureOut">
              <a:rPr lang="en-US" smtClean="0"/>
              <a:pPr/>
              <a:t>10/23/2012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9286FA-60CA-4330-AA48-B2A90E5919B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27.png"/><Relationship Id="rId4" Type="http://schemas.openxmlformats.org/officeDocument/2006/relationships/image" Target="../media/image30.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emf"/><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gif"/><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gif"/><Relationship Id="rId7"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20.png"/><Relationship Id="rId5" Type="http://schemas.openxmlformats.org/officeDocument/2006/relationships/image" Target="../media/image11.png"/><Relationship Id="rId10"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txBox="1">
            <a:spLocks/>
          </p:cNvSpPr>
          <p:nvPr/>
        </p:nvSpPr>
        <p:spPr bwMode="auto">
          <a:xfrm>
            <a:off x="1295400" y="1066800"/>
            <a:ext cx="6477000" cy="838200"/>
          </a:xfrm>
          <a:prstGeom prst="rect">
            <a:avLst/>
          </a:prstGeom>
          <a:noFill/>
          <a:ln w="9525">
            <a:noFill/>
            <a:miter lim="800000"/>
            <a:headEnd/>
            <a:tailEnd/>
          </a:ln>
        </p:spPr>
        <p:txBody>
          <a:bodyPr lIns="90733" tIns="45372" rIns="90733" bIns="45372"/>
          <a:lstStyle/>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p:txBody>
      </p:sp>
      <p:sp>
        <p:nvSpPr>
          <p:cNvPr id="261122" name="Text Box 70"/>
          <p:cNvSpPr txBox="1">
            <a:spLocks noChangeArrowheads="1"/>
          </p:cNvSpPr>
          <p:nvPr/>
        </p:nvSpPr>
        <p:spPr bwMode="auto">
          <a:xfrm>
            <a:off x="1201738" y="11113"/>
            <a:ext cx="6945312" cy="522287"/>
          </a:xfrm>
          <a:prstGeom prst="rect">
            <a:avLst/>
          </a:prstGeom>
          <a:noFill/>
          <a:ln w="9525">
            <a:noFill/>
            <a:miter lim="800000"/>
            <a:headEnd/>
            <a:tailEnd/>
          </a:ln>
        </p:spPr>
        <p:txBody>
          <a:bodyPr lIns="90733" tIns="45372" rIns="90733" bIns="45372">
            <a:spAutoFit/>
          </a:bodyPr>
          <a:lstStyle/>
          <a:p>
            <a:pPr algn="ctr" defTabSz="911225" eaLnBrk="0" hangingPunct="0"/>
            <a:r>
              <a:rPr lang="en-US" sz="2800">
                <a:solidFill>
                  <a:srgbClr val="000000"/>
                </a:solidFill>
                <a:latin typeface="Arial Narrow" pitchFamily="34" charset="0"/>
              </a:rPr>
              <a:t>Sage Bionetworks</a:t>
            </a:r>
          </a:p>
        </p:txBody>
      </p:sp>
      <p:sp>
        <p:nvSpPr>
          <p:cNvPr id="261123" name="TextBox 8"/>
          <p:cNvSpPr txBox="1">
            <a:spLocks noChangeArrowheads="1"/>
          </p:cNvSpPr>
          <p:nvPr/>
        </p:nvSpPr>
        <p:spPr bwMode="auto">
          <a:xfrm>
            <a:off x="685800" y="609600"/>
            <a:ext cx="8086725" cy="1568450"/>
          </a:xfrm>
          <a:prstGeom prst="rect">
            <a:avLst/>
          </a:prstGeom>
          <a:noFill/>
          <a:ln w="9525">
            <a:noFill/>
            <a:miter lim="800000"/>
            <a:headEnd/>
            <a:tailEnd/>
          </a:ln>
        </p:spPr>
        <p:txBody>
          <a:bodyPr lIns="90733" tIns="45372" rIns="90733" bIns="45372">
            <a:spAutoFit/>
          </a:bodyPr>
          <a:lstStyle/>
          <a:p>
            <a:pPr algn="ctr" defTabSz="911225" eaLnBrk="0" hangingPunct="0"/>
            <a:r>
              <a:rPr lang="en-US" sz="2400" dirty="0">
                <a:solidFill>
                  <a:srgbClr val="000000"/>
                </a:solidFill>
                <a:latin typeface="Arial Narrow" pitchFamily="34" charset="0"/>
              </a:rPr>
              <a:t>A non-profit organization with a vision to enable networked team approaches </a:t>
            </a:r>
            <a:r>
              <a:rPr lang="en-US" altLang="ja-JP" sz="2400" dirty="0">
                <a:solidFill>
                  <a:srgbClr val="000000"/>
                </a:solidFill>
                <a:latin typeface="Arial Narrow" pitchFamily="34" charset="0"/>
              </a:rPr>
              <a:t>to building better models of disease </a:t>
            </a:r>
          </a:p>
          <a:p>
            <a:pPr algn="ctr" defTabSz="911225" eaLnBrk="0" hangingPunct="0"/>
            <a:endParaRPr lang="en-US" altLang="ja-JP" sz="2400" dirty="0">
              <a:solidFill>
                <a:srgbClr val="000000"/>
              </a:solidFill>
              <a:latin typeface="Arial Narrow" pitchFamily="34" charset="0"/>
            </a:endParaRPr>
          </a:p>
          <a:p>
            <a:pPr algn="ctr" defTabSz="911225" eaLnBrk="0" hangingPunct="0"/>
            <a:r>
              <a:rPr lang="en-US" sz="2400" dirty="0">
                <a:solidFill>
                  <a:srgbClr val="000000"/>
                </a:solidFill>
                <a:latin typeface="Arial Narrow" pitchFamily="34" charset="0"/>
              </a:rPr>
              <a:t>BIOMEDICINE INFORMATION COMMONS INCUBATOR</a:t>
            </a:r>
          </a:p>
        </p:txBody>
      </p:sp>
      <p:grpSp>
        <p:nvGrpSpPr>
          <p:cNvPr id="2" name="Group 13"/>
          <p:cNvGrpSpPr>
            <a:grpSpLocks/>
          </p:cNvGrpSpPr>
          <p:nvPr/>
        </p:nvGrpSpPr>
        <p:grpSpPr bwMode="auto">
          <a:xfrm>
            <a:off x="2640013" y="2239963"/>
            <a:ext cx="4303712" cy="4762500"/>
            <a:chOff x="2640188" y="1516882"/>
            <a:chExt cx="4303224" cy="4763337"/>
          </a:xfrm>
        </p:grpSpPr>
        <p:pic>
          <p:nvPicPr>
            <p:cNvPr id="261130" name="Picture 1"/>
            <p:cNvPicPr>
              <a:picLocks noChangeAspect="1" noChangeArrowheads="1"/>
            </p:cNvPicPr>
            <p:nvPr/>
          </p:nvPicPr>
          <p:blipFill>
            <a:blip r:embed="rId3" cstate="print"/>
            <a:srcRect/>
            <a:stretch>
              <a:fillRect/>
            </a:stretch>
          </p:blipFill>
          <p:spPr bwMode="auto">
            <a:xfrm>
              <a:off x="2641894" y="1519061"/>
              <a:ext cx="2150771" cy="4700868"/>
            </a:xfrm>
            <a:prstGeom prst="rect">
              <a:avLst/>
            </a:prstGeom>
            <a:noFill/>
            <a:ln w="9525">
              <a:noFill/>
              <a:miter lim="800000"/>
              <a:headEnd/>
              <a:tailEnd/>
            </a:ln>
          </p:spPr>
        </p:pic>
        <p:pic>
          <p:nvPicPr>
            <p:cNvPr id="261131" name="Picture 2"/>
            <p:cNvPicPr>
              <a:picLocks noChangeAspect="1" noChangeArrowheads="1"/>
            </p:cNvPicPr>
            <p:nvPr/>
          </p:nvPicPr>
          <p:blipFill>
            <a:blip r:embed="rId4" cstate="print"/>
            <a:srcRect/>
            <a:stretch>
              <a:fillRect/>
            </a:stretch>
          </p:blipFill>
          <p:spPr bwMode="auto">
            <a:xfrm>
              <a:off x="4791667" y="1516882"/>
              <a:ext cx="2150771" cy="4700868"/>
            </a:xfrm>
            <a:prstGeom prst="rect">
              <a:avLst/>
            </a:prstGeom>
            <a:noFill/>
            <a:ln w="9525">
              <a:noFill/>
              <a:miter lim="800000"/>
              <a:headEnd/>
              <a:tailEnd/>
            </a:ln>
          </p:spPr>
        </p:pic>
        <p:pic>
          <p:nvPicPr>
            <p:cNvPr id="261132" name="Picture 3"/>
            <p:cNvPicPr>
              <a:picLocks noChangeAspect="1" noChangeArrowheads="1"/>
            </p:cNvPicPr>
            <p:nvPr/>
          </p:nvPicPr>
          <p:blipFill>
            <a:blip r:embed="rId5" cstate="print"/>
            <a:srcRect t="50124"/>
            <a:stretch>
              <a:fillRect/>
            </a:stretch>
          </p:blipFill>
          <p:spPr bwMode="auto">
            <a:xfrm>
              <a:off x="2640188" y="3866240"/>
              <a:ext cx="2150771" cy="2344622"/>
            </a:xfrm>
            <a:prstGeom prst="rect">
              <a:avLst/>
            </a:prstGeom>
            <a:noFill/>
            <a:ln w="9525">
              <a:noFill/>
              <a:miter lim="800000"/>
              <a:headEnd/>
              <a:tailEnd/>
            </a:ln>
          </p:spPr>
        </p:pic>
        <p:pic>
          <p:nvPicPr>
            <p:cNvPr id="261133" name="Picture 4"/>
            <p:cNvPicPr>
              <a:picLocks noChangeAspect="1" noChangeArrowheads="1"/>
            </p:cNvPicPr>
            <p:nvPr/>
          </p:nvPicPr>
          <p:blipFill>
            <a:blip r:embed="rId6" cstate="print"/>
            <a:srcRect t="50124"/>
            <a:stretch>
              <a:fillRect/>
            </a:stretch>
          </p:blipFill>
          <p:spPr bwMode="auto">
            <a:xfrm>
              <a:off x="4792641" y="3864098"/>
              <a:ext cx="2150771" cy="2344585"/>
            </a:xfrm>
            <a:prstGeom prst="rect">
              <a:avLst/>
            </a:prstGeom>
            <a:noFill/>
            <a:ln w="9525">
              <a:noFill/>
              <a:miter lim="800000"/>
              <a:headEnd/>
              <a:tailEnd/>
            </a:ln>
          </p:spPr>
        </p:pic>
        <p:sp>
          <p:nvSpPr>
            <p:cNvPr id="13" name="Rectangle 12"/>
            <p:cNvSpPr/>
            <p:nvPr/>
          </p:nvSpPr>
          <p:spPr>
            <a:xfrm>
              <a:off x="4070363" y="6169074"/>
              <a:ext cx="1696846" cy="1111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1412" eaLnBrk="0" hangingPunct="0">
                <a:defRPr/>
              </a:pPr>
              <a:endParaRPr lang="en-US" sz="1600" b="1">
                <a:solidFill>
                  <a:srgbClr val="FFFFFF"/>
                </a:solidFill>
                <a:latin typeface="Arial Narrow"/>
                <a:ea typeface="ヒラギノ角ゴ Pro W3" pitchFamily="-72" charset="-128"/>
                <a:cs typeface="Arial Narrow"/>
              </a:endParaRPr>
            </a:p>
          </p:txBody>
        </p:sp>
      </p:grpSp>
      <p:sp>
        <p:nvSpPr>
          <p:cNvPr id="14" name="TextBox 13"/>
          <p:cNvSpPr txBox="1"/>
          <p:nvPr/>
        </p:nvSpPr>
        <p:spPr>
          <a:xfrm>
            <a:off x="6645275" y="2582863"/>
            <a:ext cx="1798638" cy="400050"/>
          </a:xfrm>
          <a:prstGeom prst="rect">
            <a:avLst/>
          </a:prstGeom>
          <a:solidFill>
            <a:schemeClr val="accent2">
              <a:lumMod val="20000"/>
              <a:lumOff val="8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Data Repository</a:t>
            </a:r>
          </a:p>
        </p:txBody>
      </p:sp>
      <p:sp>
        <p:nvSpPr>
          <p:cNvPr id="15" name="TextBox 14"/>
          <p:cNvSpPr txBox="1"/>
          <p:nvPr/>
        </p:nvSpPr>
        <p:spPr>
          <a:xfrm>
            <a:off x="6554788" y="6164263"/>
            <a:ext cx="2100262" cy="400050"/>
          </a:xfrm>
          <a:prstGeom prst="rect">
            <a:avLst/>
          </a:prstGeom>
          <a:solidFill>
            <a:schemeClr val="bg2">
              <a:lumMod val="9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Discovery Platform</a:t>
            </a:r>
          </a:p>
        </p:txBody>
      </p:sp>
      <p:sp>
        <p:nvSpPr>
          <p:cNvPr id="16" name="TextBox 15"/>
          <p:cNvSpPr txBox="1"/>
          <p:nvPr/>
        </p:nvSpPr>
        <p:spPr>
          <a:xfrm>
            <a:off x="742950" y="2506663"/>
            <a:ext cx="2473325" cy="400050"/>
          </a:xfrm>
          <a:prstGeom prst="rect">
            <a:avLst/>
          </a:prstGeom>
          <a:solidFill>
            <a:schemeClr val="tx2">
              <a:lumMod val="20000"/>
              <a:lumOff val="80000"/>
            </a:schemeClr>
          </a:solidFill>
        </p:spPr>
        <p:txBody>
          <a:bodyPr wrap="none"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Building Disease Maps</a:t>
            </a:r>
          </a:p>
        </p:txBody>
      </p:sp>
      <p:sp>
        <p:nvSpPr>
          <p:cNvPr id="18" name="TextBox 17"/>
          <p:cNvSpPr txBox="1"/>
          <p:nvPr/>
        </p:nvSpPr>
        <p:spPr>
          <a:xfrm>
            <a:off x="508000" y="6113463"/>
            <a:ext cx="2471738" cy="400050"/>
          </a:xfrm>
          <a:prstGeom prst="rect">
            <a:avLst/>
          </a:prstGeom>
          <a:solidFill>
            <a:schemeClr val="accent3">
              <a:lumMod val="20000"/>
              <a:lumOff val="80000"/>
            </a:schemeClr>
          </a:solidFill>
        </p:spPr>
        <p:txBody>
          <a:bodyPr lIns="90733" tIns="45372" rIns="90733" bIns="45372">
            <a:spAutoFit/>
          </a:bodyPr>
          <a:lstStyle/>
          <a:p>
            <a:pPr algn="ctr" defTabSz="911412" eaLnBrk="0" hangingPunct="0">
              <a:defRPr/>
            </a:pPr>
            <a:r>
              <a:rPr lang="en-US" sz="2000" b="1" dirty="0">
                <a:solidFill>
                  <a:prstClr val="black"/>
                </a:solidFill>
                <a:latin typeface="Arial Narrow"/>
                <a:ea typeface="ＭＳ Ｐゴシック" charset="0"/>
                <a:cs typeface="Arial Narrow"/>
              </a:rPr>
              <a:t>Commons Pilots</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7063" y="0"/>
            <a:ext cx="8516937" cy="838200"/>
          </a:xfrm>
        </p:spPr>
        <p:txBody>
          <a:bodyPr rtlCol="0">
            <a:noAutofit/>
          </a:bodyPr>
          <a:lstStyle/>
          <a:p>
            <a:pPr eaLnBrk="1" fontAlgn="auto" hangingPunct="1">
              <a:spcAft>
                <a:spcPts val="0"/>
              </a:spcAft>
              <a:defRPr/>
            </a:pPr>
            <a:r>
              <a:rPr lang="en-US" sz="2800" dirty="0" smtClean="0">
                <a:latin typeface="Arial"/>
                <a:ea typeface="+mj-ea"/>
                <a:cs typeface="Arial"/>
              </a:rPr>
              <a:t>The Solution: Competitions to crowd-source research in biology and other fields</a:t>
            </a:r>
            <a:endParaRPr lang="en-US" sz="2800" dirty="0">
              <a:latin typeface="Arial"/>
              <a:ea typeface="+mj-ea"/>
              <a:cs typeface="Arial"/>
            </a:endParaRPr>
          </a:p>
        </p:txBody>
      </p:sp>
      <p:sp>
        <p:nvSpPr>
          <p:cNvPr id="4" name="Content Placeholder 3"/>
          <p:cNvSpPr>
            <a:spLocks noGrp="1"/>
          </p:cNvSpPr>
          <p:nvPr>
            <p:ph idx="1"/>
          </p:nvPr>
        </p:nvSpPr>
        <p:spPr>
          <a:xfrm>
            <a:off x="550863" y="1219200"/>
            <a:ext cx="8534400" cy="5392738"/>
          </a:xfrm>
        </p:spPr>
        <p:txBody>
          <a:bodyPr rtlCol="0">
            <a:normAutofit fontScale="92500" lnSpcReduction="20000"/>
          </a:bodyPr>
          <a:lstStyle/>
          <a:p>
            <a:pPr eaLnBrk="1" fontAlgn="auto" hangingPunct="1">
              <a:spcAft>
                <a:spcPts val="0"/>
              </a:spcAft>
              <a:buFont typeface="Wingdings" pitchFamily="2" charset="2"/>
              <a:buChar char="Ø"/>
              <a:defRPr/>
            </a:pPr>
            <a:r>
              <a:rPr lang="en-US" sz="2000" dirty="0" smtClean="0">
                <a:latin typeface="Arial"/>
                <a:ea typeface="+mn-ea"/>
                <a:cs typeface="Arial"/>
              </a:rPr>
              <a:t>Why competitions?</a:t>
            </a:r>
          </a:p>
          <a:p>
            <a:pPr lvl="1" eaLnBrk="1" fontAlgn="auto" hangingPunct="1">
              <a:spcAft>
                <a:spcPts val="0"/>
              </a:spcAft>
              <a:buFont typeface="Arial" pitchFamily="34" charset="0"/>
              <a:buChar char="•"/>
              <a:defRPr/>
            </a:pPr>
            <a:r>
              <a:rPr lang="en-US" sz="1800" dirty="0" smtClean="0">
                <a:latin typeface="Arial"/>
                <a:ea typeface="+mn-ea"/>
                <a:cs typeface="Arial"/>
              </a:rPr>
              <a:t>Objective assessments</a:t>
            </a:r>
          </a:p>
          <a:p>
            <a:pPr lvl="1" eaLnBrk="1" fontAlgn="auto" hangingPunct="1">
              <a:spcAft>
                <a:spcPts val="0"/>
              </a:spcAft>
              <a:buFont typeface="Arial" pitchFamily="34" charset="0"/>
              <a:buChar char="•"/>
              <a:defRPr/>
            </a:pPr>
            <a:r>
              <a:rPr lang="en-US" sz="1800" dirty="0" smtClean="0">
                <a:latin typeface="Arial"/>
                <a:ea typeface="+mn-ea"/>
                <a:cs typeface="Arial"/>
              </a:rPr>
              <a:t>Acceleration of progress</a:t>
            </a:r>
          </a:p>
          <a:p>
            <a:pPr lvl="1" eaLnBrk="1" fontAlgn="auto" hangingPunct="1">
              <a:spcAft>
                <a:spcPts val="0"/>
              </a:spcAft>
              <a:buFont typeface="Arial" pitchFamily="34" charset="0"/>
              <a:buChar char="•"/>
              <a:defRPr/>
            </a:pPr>
            <a:r>
              <a:rPr lang="en-US" sz="1800" dirty="0" smtClean="0">
                <a:latin typeface="Arial"/>
                <a:ea typeface="+mn-ea"/>
                <a:cs typeface="Arial"/>
              </a:rPr>
              <a:t>Transparency</a:t>
            </a:r>
          </a:p>
          <a:p>
            <a:pPr lvl="1" eaLnBrk="1" fontAlgn="auto" hangingPunct="1">
              <a:spcAft>
                <a:spcPts val="0"/>
              </a:spcAft>
              <a:buFont typeface="Arial" pitchFamily="34" charset="0"/>
              <a:buChar char="•"/>
              <a:defRPr/>
            </a:pPr>
            <a:r>
              <a:rPr lang="en-US" sz="1800" dirty="0" smtClean="0">
                <a:latin typeface="Arial"/>
                <a:ea typeface="+mn-ea"/>
                <a:cs typeface="Arial"/>
              </a:rPr>
              <a:t>Reproducibility</a:t>
            </a:r>
          </a:p>
          <a:p>
            <a:pPr lvl="1" eaLnBrk="1" fontAlgn="auto" hangingPunct="1">
              <a:spcAft>
                <a:spcPts val="0"/>
              </a:spcAft>
              <a:buFont typeface="Arial" pitchFamily="34" charset="0"/>
              <a:buChar char="•"/>
              <a:defRPr/>
            </a:pPr>
            <a:r>
              <a:rPr lang="en-US" sz="1800" dirty="0" smtClean="0">
                <a:latin typeface="Arial"/>
                <a:ea typeface="+mn-ea"/>
                <a:cs typeface="Arial"/>
              </a:rPr>
              <a:t>Extensible, reusable models</a:t>
            </a:r>
          </a:p>
          <a:p>
            <a:pPr lvl="1" eaLnBrk="1" fontAlgn="auto" hangingPunct="1">
              <a:spcAft>
                <a:spcPts val="0"/>
              </a:spcAft>
              <a:buFont typeface="Arial" pitchFamily="34" charset="0"/>
              <a:buChar char="•"/>
              <a:defRPr/>
            </a:pPr>
            <a:r>
              <a:rPr lang="en-US" sz="1800" dirty="0" smtClean="0">
                <a:latin typeface="Arial"/>
                <a:cs typeface="Arial"/>
              </a:rPr>
              <a:t>Intensity and focus</a:t>
            </a:r>
          </a:p>
          <a:p>
            <a:pPr lvl="1" eaLnBrk="1" fontAlgn="auto" hangingPunct="1">
              <a:spcAft>
                <a:spcPts val="0"/>
              </a:spcAft>
              <a:buFont typeface="Arial" pitchFamily="34" charset="0"/>
              <a:buChar char="•"/>
              <a:defRPr/>
            </a:pPr>
            <a:r>
              <a:rPr lang="en-US" sz="1800" dirty="0" smtClean="0">
                <a:latin typeface="Arial"/>
                <a:ea typeface="+mn-ea"/>
                <a:cs typeface="Arial"/>
              </a:rPr>
              <a:t>Parallel efforts</a:t>
            </a:r>
          </a:p>
          <a:p>
            <a:pPr marL="457200" lvl="1" indent="0" eaLnBrk="1" fontAlgn="auto" hangingPunct="1">
              <a:spcAft>
                <a:spcPts val="0"/>
              </a:spcAft>
              <a:buFont typeface="Arial" pitchFamily="34" charset="0"/>
              <a:buNone/>
              <a:defRPr/>
            </a:pPr>
            <a:endParaRPr lang="en-US" sz="1800" dirty="0" smtClean="0">
              <a:latin typeface="Arial"/>
              <a:ea typeface="+mn-ea"/>
              <a:cs typeface="Arial"/>
            </a:endParaRPr>
          </a:p>
          <a:p>
            <a:pPr eaLnBrk="1" fontAlgn="auto" hangingPunct="1">
              <a:spcAft>
                <a:spcPts val="0"/>
              </a:spcAft>
              <a:buFont typeface="Wingdings" pitchFamily="2" charset="2"/>
              <a:buChar char="Ø"/>
              <a:defRPr/>
            </a:pPr>
            <a:r>
              <a:rPr lang="en-US" sz="2000" dirty="0" smtClean="0">
                <a:latin typeface="Arial"/>
                <a:ea typeface="+mn-ea"/>
                <a:cs typeface="Arial"/>
              </a:rPr>
              <a:t>Competitions in biomedical research</a:t>
            </a:r>
          </a:p>
          <a:p>
            <a:pPr lvl="1" eaLnBrk="1" fontAlgn="auto" hangingPunct="1">
              <a:spcAft>
                <a:spcPts val="0"/>
              </a:spcAft>
              <a:buFont typeface="Arial" pitchFamily="34" charset="0"/>
              <a:buChar char="•"/>
              <a:defRPr/>
            </a:pPr>
            <a:r>
              <a:rPr lang="en-US" sz="1800" dirty="0" smtClean="0">
                <a:latin typeface="Arial"/>
                <a:ea typeface="+mn-ea"/>
                <a:cs typeface="Arial"/>
              </a:rPr>
              <a:t>CASP (protein structure)</a:t>
            </a:r>
          </a:p>
          <a:p>
            <a:pPr lvl="1" eaLnBrk="1" fontAlgn="auto" hangingPunct="1">
              <a:spcAft>
                <a:spcPts val="0"/>
              </a:spcAft>
              <a:buFont typeface="Arial" pitchFamily="34" charset="0"/>
              <a:buChar char="•"/>
              <a:defRPr/>
            </a:pPr>
            <a:r>
              <a:rPr lang="en-US" sz="1800" dirty="0" smtClean="0">
                <a:latin typeface="Arial"/>
                <a:ea typeface="+mn-ea"/>
                <a:cs typeface="Arial"/>
              </a:rPr>
              <a:t>Fold it / </a:t>
            </a:r>
            <a:r>
              <a:rPr lang="en-US" sz="1800" dirty="0" err="1" smtClean="0">
                <a:latin typeface="Arial"/>
                <a:ea typeface="+mn-ea"/>
                <a:cs typeface="Arial"/>
              </a:rPr>
              <a:t>EteRNA</a:t>
            </a:r>
            <a:r>
              <a:rPr lang="en-US" sz="1800" dirty="0" smtClean="0">
                <a:latin typeface="Arial"/>
                <a:ea typeface="+mn-ea"/>
                <a:cs typeface="Arial"/>
              </a:rPr>
              <a:t> (protein / RNA structure)</a:t>
            </a:r>
          </a:p>
          <a:p>
            <a:pPr lvl="1" eaLnBrk="1" fontAlgn="auto" hangingPunct="1">
              <a:spcAft>
                <a:spcPts val="0"/>
              </a:spcAft>
              <a:buFont typeface="Arial" pitchFamily="34" charset="0"/>
              <a:buChar char="•"/>
              <a:defRPr/>
            </a:pPr>
            <a:r>
              <a:rPr lang="en-US" sz="1800" dirty="0" smtClean="0">
                <a:latin typeface="Arial"/>
                <a:ea typeface="+mn-ea"/>
                <a:cs typeface="Arial"/>
              </a:rPr>
              <a:t>CAGI (genome annotation)</a:t>
            </a:r>
          </a:p>
          <a:p>
            <a:pPr lvl="1" eaLnBrk="1" fontAlgn="auto" hangingPunct="1">
              <a:spcAft>
                <a:spcPts val="0"/>
              </a:spcAft>
              <a:buFont typeface="Arial" pitchFamily="34" charset="0"/>
              <a:buChar char="•"/>
              <a:defRPr/>
            </a:pPr>
            <a:r>
              <a:rPr lang="en-US" sz="1800" dirty="0" err="1" smtClean="0">
                <a:latin typeface="Arial"/>
                <a:ea typeface="+mn-ea"/>
                <a:cs typeface="Arial"/>
              </a:rPr>
              <a:t>Assemblethon</a:t>
            </a:r>
            <a:r>
              <a:rPr lang="en-US" sz="1800" dirty="0">
                <a:latin typeface="Arial"/>
                <a:ea typeface="+mn-ea"/>
                <a:cs typeface="Arial"/>
              </a:rPr>
              <a:t> </a:t>
            </a:r>
            <a:r>
              <a:rPr lang="en-US" sz="1800" dirty="0" smtClean="0">
                <a:latin typeface="Arial"/>
                <a:ea typeface="+mn-ea"/>
                <a:cs typeface="Arial"/>
              </a:rPr>
              <a:t>/ </a:t>
            </a:r>
            <a:r>
              <a:rPr lang="en-US" sz="1800" dirty="0" err="1">
                <a:latin typeface="Arial"/>
                <a:ea typeface="+mn-ea"/>
                <a:cs typeface="Arial"/>
              </a:rPr>
              <a:t>a</a:t>
            </a:r>
            <a:r>
              <a:rPr lang="en-US" sz="1800" dirty="0" err="1" smtClean="0">
                <a:latin typeface="Arial"/>
                <a:ea typeface="+mn-ea"/>
                <a:cs typeface="Arial"/>
              </a:rPr>
              <a:t>lignathon</a:t>
            </a:r>
            <a:r>
              <a:rPr lang="en-US" sz="1800" dirty="0" smtClean="0">
                <a:latin typeface="Arial"/>
                <a:ea typeface="+mn-ea"/>
                <a:cs typeface="Arial"/>
              </a:rPr>
              <a:t> (genome assembly / alignment)</a:t>
            </a:r>
          </a:p>
          <a:p>
            <a:pPr lvl="1" eaLnBrk="1" fontAlgn="auto" hangingPunct="1">
              <a:spcAft>
                <a:spcPts val="0"/>
              </a:spcAft>
              <a:buFont typeface="Arial" pitchFamily="34" charset="0"/>
              <a:buChar char="•"/>
              <a:defRPr/>
            </a:pPr>
            <a:r>
              <a:rPr lang="en-US" sz="1800" dirty="0" smtClean="0">
                <a:latin typeface="Arial"/>
                <a:ea typeface="+mn-ea"/>
                <a:cs typeface="Arial"/>
              </a:rPr>
              <a:t>SBV Improver (industrial methodology benchmarking)</a:t>
            </a:r>
          </a:p>
          <a:p>
            <a:pPr lvl="1" eaLnBrk="1" fontAlgn="auto" hangingPunct="1">
              <a:spcAft>
                <a:spcPts val="0"/>
              </a:spcAft>
              <a:buFont typeface="Arial" pitchFamily="34" charset="0"/>
              <a:buChar char="•"/>
              <a:defRPr/>
            </a:pPr>
            <a:r>
              <a:rPr lang="en-US" sz="1800" dirty="0" smtClean="0">
                <a:latin typeface="Arial"/>
                <a:ea typeface="+mn-ea"/>
                <a:cs typeface="Arial"/>
              </a:rPr>
              <a:t>DREAM (co-organizer of Sage/DREAM competition)</a:t>
            </a:r>
          </a:p>
          <a:p>
            <a:pPr marL="457200" lvl="1" indent="0" eaLnBrk="1" fontAlgn="auto" hangingPunct="1">
              <a:spcAft>
                <a:spcPts val="0"/>
              </a:spcAft>
              <a:buFont typeface="Arial" pitchFamily="34" charset="0"/>
              <a:buNone/>
              <a:defRPr/>
            </a:pPr>
            <a:endParaRPr lang="en-US" sz="1800" dirty="0" smtClean="0">
              <a:latin typeface="Arial"/>
              <a:ea typeface="+mn-ea"/>
              <a:cs typeface="Arial"/>
            </a:endParaRPr>
          </a:p>
          <a:p>
            <a:pPr eaLnBrk="1" fontAlgn="auto" hangingPunct="1">
              <a:spcAft>
                <a:spcPts val="0"/>
              </a:spcAft>
              <a:buFont typeface="Wingdings" pitchFamily="2" charset="2"/>
              <a:buChar char="Ø"/>
              <a:defRPr/>
            </a:pPr>
            <a:r>
              <a:rPr lang="en-US" sz="2000" dirty="0" smtClean="0">
                <a:latin typeface="Arial"/>
                <a:ea typeface="+mn-ea"/>
                <a:cs typeface="Arial"/>
              </a:rPr>
              <a:t>Generic competition platforms</a:t>
            </a:r>
          </a:p>
          <a:p>
            <a:pPr lvl="1" eaLnBrk="1" fontAlgn="auto" hangingPunct="1">
              <a:spcAft>
                <a:spcPts val="0"/>
              </a:spcAft>
              <a:buFont typeface="Arial" pitchFamily="34" charset="0"/>
              <a:buChar char="•"/>
              <a:defRPr/>
            </a:pPr>
            <a:r>
              <a:rPr lang="en-US" sz="1800" dirty="0" err="1" smtClean="0">
                <a:latin typeface="Arial"/>
                <a:ea typeface="+mn-ea"/>
                <a:cs typeface="Arial"/>
              </a:rPr>
              <a:t>Kaggle</a:t>
            </a:r>
            <a:r>
              <a:rPr lang="en-US" sz="1800" dirty="0" smtClean="0">
                <a:latin typeface="Arial"/>
                <a:ea typeface="+mn-ea"/>
                <a:cs typeface="Arial"/>
              </a:rPr>
              <a:t>, </a:t>
            </a:r>
            <a:r>
              <a:rPr lang="en-US" sz="1800" dirty="0" err="1" smtClean="0">
                <a:latin typeface="Arial"/>
                <a:ea typeface="+mn-ea"/>
                <a:cs typeface="Arial"/>
              </a:rPr>
              <a:t>Innocentive</a:t>
            </a:r>
            <a:r>
              <a:rPr lang="en-US" sz="1800" dirty="0" smtClean="0">
                <a:latin typeface="Arial"/>
                <a:ea typeface="+mn-ea"/>
                <a:cs typeface="Arial"/>
              </a:rPr>
              <a:t>, </a:t>
            </a:r>
            <a:r>
              <a:rPr lang="en-US" sz="1800" dirty="0" err="1" smtClean="0">
                <a:latin typeface="Arial"/>
                <a:ea typeface="+mn-ea"/>
                <a:cs typeface="Arial"/>
              </a:rPr>
              <a:t>MLComp</a:t>
            </a:r>
            <a:endParaRPr lang="en-US" sz="1800" dirty="0" smtClean="0">
              <a:latin typeface="Arial"/>
              <a:ea typeface="+mn-ea"/>
              <a:cs typeface="Arial"/>
            </a:endParaRPr>
          </a:p>
        </p:txBody>
      </p:sp>
      <p:pic>
        <p:nvPicPr>
          <p:cNvPr id="283651" name="Picture 4" descr="paper_over_optimism.pn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92613" y="1919288"/>
            <a:ext cx="4049712" cy="11049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283652" name="Picture 5" descr="paper_self_assessment.pn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968875" y="1111250"/>
            <a:ext cx="4124325" cy="874713"/>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283653" name="Picture 6" descr="paper_evidence_poor_medicine.pn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097588" y="2978150"/>
            <a:ext cx="3006725" cy="86042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itle 2"/>
          <p:cNvSpPr>
            <a:spLocks noGrp="1"/>
          </p:cNvSpPr>
          <p:nvPr>
            <p:ph type="title"/>
          </p:nvPr>
        </p:nvSpPr>
        <p:spPr>
          <a:xfrm>
            <a:off x="627063" y="0"/>
            <a:ext cx="8839200" cy="838200"/>
          </a:xfrm>
        </p:spPr>
        <p:txBody>
          <a:bodyPr>
            <a:normAutofit/>
          </a:bodyPr>
          <a:lstStyle/>
          <a:p>
            <a:pPr eaLnBrk="1" hangingPunct="1"/>
            <a:r>
              <a:rPr lang="en-US" sz="2800" dirty="0">
                <a:latin typeface="Arial" charset="0"/>
                <a:cs typeface="Arial" charset="0"/>
              </a:rPr>
              <a:t>Sage/DREAM Challenge: Details and Timing</a:t>
            </a:r>
          </a:p>
        </p:txBody>
      </p:sp>
      <p:sp>
        <p:nvSpPr>
          <p:cNvPr id="4" name="Content Placeholder 3"/>
          <p:cNvSpPr>
            <a:spLocks noGrp="1"/>
          </p:cNvSpPr>
          <p:nvPr>
            <p:ph idx="1"/>
          </p:nvPr>
        </p:nvSpPr>
        <p:spPr>
          <a:xfrm>
            <a:off x="0" y="1066800"/>
            <a:ext cx="3505200" cy="6553200"/>
          </a:xfrm>
          <a:gradFill flip="none">
            <a:gsLst>
              <a:gs pos="0">
                <a:schemeClr val="accent3">
                  <a:lumMod val="60000"/>
                  <a:lumOff val="40000"/>
                </a:schemeClr>
              </a:gs>
              <a:gs pos="100000">
                <a:srgbClr val="FFFFFF"/>
              </a:gs>
            </a:gsLst>
            <a:lin scaled="0"/>
            <a:tileRect/>
          </a:gradFill>
          <a:ln>
            <a:solidFill>
              <a:schemeClr val="accent3">
                <a:lumMod val="50000"/>
              </a:schemeClr>
            </a:solidFill>
          </a:ln>
        </p:spPr>
        <p:style>
          <a:lnRef idx="1">
            <a:schemeClr val="accent1"/>
          </a:lnRef>
          <a:fillRef idx="2">
            <a:schemeClr val="accent1"/>
          </a:fillRef>
          <a:effectRef idx="1">
            <a:schemeClr val="accent1"/>
          </a:effectRef>
          <a:fontRef idx="minor">
            <a:schemeClr val="dk1"/>
          </a:fontRef>
        </p:style>
        <p:txBody>
          <a:bodyPr rtlCol="0">
            <a:noAutofit/>
          </a:bodyPr>
          <a:lstStyle/>
          <a:p>
            <a:pPr eaLnBrk="1" fontAlgn="auto" hangingPunct="1">
              <a:lnSpc>
                <a:spcPct val="70000"/>
              </a:lnSpc>
              <a:spcAft>
                <a:spcPts val="0"/>
              </a:spcAft>
              <a:buFont typeface="Wingdings" pitchFamily="2" charset="2"/>
              <a:buNone/>
              <a:defRPr/>
            </a:pPr>
            <a:r>
              <a:rPr lang="en-US" sz="1400" b="1" dirty="0">
                <a:solidFill>
                  <a:srgbClr val="006600"/>
                </a:solidFill>
              </a:rPr>
              <a:t>P</a:t>
            </a:r>
            <a:r>
              <a:rPr lang="en-US" sz="1400" b="1" dirty="0" smtClean="0">
                <a:solidFill>
                  <a:srgbClr val="006600"/>
                </a:solidFill>
              </a:rPr>
              <a:t>hase 1</a:t>
            </a:r>
            <a:r>
              <a:rPr lang="en-US" sz="1400" dirty="0">
                <a:solidFill>
                  <a:srgbClr val="006600"/>
                </a:solidFill>
                <a:latin typeface="Arial"/>
                <a:cs typeface="Arial"/>
              </a:rPr>
              <a:t>: </a:t>
            </a:r>
            <a:r>
              <a:rPr lang="en-US" sz="1400" dirty="0" smtClean="0">
                <a:solidFill>
                  <a:srgbClr val="006600"/>
                </a:solidFill>
                <a:latin typeface="Arial"/>
                <a:cs typeface="Arial"/>
              </a:rPr>
              <a:t>July </a:t>
            </a:r>
            <a:r>
              <a:rPr lang="en-US" sz="1400" dirty="0">
                <a:solidFill>
                  <a:srgbClr val="006600"/>
                </a:solidFill>
                <a:latin typeface="Arial"/>
                <a:cs typeface="Arial"/>
              </a:rPr>
              <a:t>thru </a:t>
            </a:r>
            <a:r>
              <a:rPr lang="en-US" sz="1400" dirty="0" smtClean="0">
                <a:solidFill>
                  <a:srgbClr val="006600"/>
                </a:solidFill>
                <a:latin typeface="Arial"/>
                <a:cs typeface="Arial"/>
              </a:rPr>
              <a:t>end-Sep </a:t>
            </a:r>
            <a:r>
              <a:rPr lang="en-US" sz="1400" dirty="0">
                <a:solidFill>
                  <a:srgbClr val="006600"/>
                </a:solidFill>
                <a:latin typeface="Arial"/>
                <a:cs typeface="Arial"/>
              </a:rPr>
              <a:t>2012</a:t>
            </a:r>
          </a:p>
          <a:p>
            <a:pPr marL="0" indent="0" eaLnBrk="1" fontAlgn="auto" hangingPunct="1">
              <a:lnSpc>
                <a:spcPct val="70000"/>
              </a:lnSpc>
              <a:spcBef>
                <a:spcPts val="0"/>
              </a:spcBef>
              <a:spcAft>
                <a:spcPts val="0"/>
              </a:spcAft>
              <a:buFont typeface="Wingdings" pitchFamily="2" charset="2"/>
              <a:buNone/>
              <a:defRPr/>
            </a:pP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Training data: 2,000 breast cancer samples from METABRIC cohort</a:t>
            </a:r>
          </a:p>
          <a:p>
            <a:pPr lvl="1" eaLnBrk="1" fontAlgn="auto" hangingPunct="1">
              <a:lnSpc>
                <a:spcPct val="90000"/>
              </a:lnSpc>
              <a:spcAft>
                <a:spcPts val="0"/>
              </a:spcAft>
              <a:buFont typeface="Arial" pitchFamily="34" charset="0"/>
              <a:buChar char="•"/>
              <a:defRPr/>
            </a:pPr>
            <a:r>
              <a:rPr lang="en-US" sz="1400" dirty="0" smtClean="0">
                <a:latin typeface="Arial"/>
                <a:cs typeface="Arial"/>
              </a:rPr>
              <a:t>Gene expression</a:t>
            </a:r>
          </a:p>
          <a:p>
            <a:pPr lvl="1" eaLnBrk="1" fontAlgn="auto" hangingPunct="1">
              <a:lnSpc>
                <a:spcPct val="90000"/>
              </a:lnSpc>
              <a:spcAft>
                <a:spcPts val="0"/>
              </a:spcAft>
              <a:buFont typeface="Arial" pitchFamily="34" charset="0"/>
              <a:buChar char="•"/>
              <a:defRPr/>
            </a:pPr>
            <a:r>
              <a:rPr lang="en-US" sz="1400" dirty="0" smtClean="0">
                <a:latin typeface="Arial"/>
                <a:cs typeface="Arial"/>
              </a:rPr>
              <a:t>Copy number</a:t>
            </a:r>
          </a:p>
          <a:p>
            <a:pPr lvl="1" eaLnBrk="1" fontAlgn="auto" hangingPunct="1">
              <a:lnSpc>
                <a:spcPct val="90000"/>
              </a:lnSpc>
              <a:spcAft>
                <a:spcPts val="0"/>
              </a:spcAft>
              <a:buFont typeface="Arial" pitchFamily="34" charset="0"/>
              <a:buChar char="•"/>
              <a:defRPr/>
            </a:pPr>
            <a:r>
              <a:rPr lang="en-US" sz="1400" dirty="0" smtClean="0">
                <a:latin typeface="Arial"/>
                <a:cs typeface="Arial"/>
              </a:rPr>
              <a:t>Clinical covariates</a:t>
            </a:r>
          </a:p>
          <a:p>
            <a:pPr lvl="1" eaLnBrk="1" fontAlgn="auto" hangingPunct="1">
              <a:lnSpc>
                <a:spcPct val="90000"/>
              </a:lnSpc>
              <a:spcAft>
                <a:spcPts val="0"/>
              </a:spcAft>
              <a:buFont typeface="Arial" pitchFamily="34" charset="0"/>
              <a:buChar char="•"/>
              <a:defRPr/>
            </a:pPr>
            <a:r>
              <a:rPr lang="en-US" sz="1400" dirty="0" smtClean="0">
                <a:latin typeface="Arial"/>
                <a:cs typeface="Arial"/>
              </a:rPr>
              <a:t>10 year survival</a:t>
            </a: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Synapse hosting</a:t>
            </a:r>
            <a:endParaRPr lang="en-US" sz="1400" dirty="0">
              <a:latin typeface="Arial"/>
              <a:cs typeface="Arial"/>
            </a:endParaRPr>
          </a:p>
          <a:p>
            <a:pPr lvl="1" eaLnBrk="1" fontAlgn="auto" hangingPunct="1">
              <a:lnSpc>
                <a:spcPct val="90000"/>
              </a:lnSpc>
              <a:spcAft>
                <a:spcPts val="0"/>
              </a:spcAft>
              <a:buFont typeface="Arial" pitchFamily="34" charset="0"/>
              <a:buChar char="•"/>
              <a:defRPr/>
            </a:pPr>
            <a:r>
              <a:rPr lang="en-US" sz="1400" dirty="0" smtClean="0">
                <a:latin typeface="Arial"/>
                <a:cs typeface="Arial"/>
              </a:rPr>
              <a:t>Sage curated and normalized data</a:t>
            </a:r>
          </a:p>
          <a:p>
            <a:pPr lvl="1" eaLnBrk="1" fontAlgn="auto" hangingPunct="1">
              <a:lnSpc>
                <a:spcPct val="90000"/>
              </a:lnSpc>
              <a:spcAft>
                <a:spcPts val="0"/>
              </a:spcAft>
              <a:buFont typeface="Arial" pitchFamily="34" charset="0"/>
              <a:buChar char="•"/>
              <a:defRPr/>
            </a:pPr>
            <a:r>
              <a:rPr lang="en-US" sz="1400" dirty="0" smtClean="0">
                <a:latin typeface="Arial"/>
                <a:cs typeface="Arial"/>
              </a:rPr>
              <a:t>Data available via download or API (R)</a:t>
            </a:r>
          </a:p>
          <a:p>
            <a:pPr lvl="1" eaLnBrk="1" fontAlgn="auto" hangingPunct="1">
              <a:lnSpc>
                <a:spcPct val="90000"/>
              </a:lnSpc>
              <a:spcAft>
                <a:spcPts val="0"/>
              </a:spcAft>
              <a:buFont typeface="Arial" pitchFamily="34" charset="0"/>
              <a:buChar char="•"/>
              <a:defRPr/>
            </a:pPr>
            <a:r>
              <a:rPr lang="en-US" sz="1400" dirty="0" smtClean="0">
                <a:latin typeface="Arial"/>
                <a:cs typeface="Arial"/>
              </a:rPr>
              <a:t>Models implemented in R and conforming to interface</a:t>
            </a:r>
            <a:endParaRPr lang="en-US" sz="1400" dirty="0">
              <a:latin typeface="Arial"/>
              <a:cs typeface="Arial"/>
            </a:endParaRPr>
          </a:p>
          <a:p>
            <a:pPr lvl="1" eaLnBrk="1" fontAlgn="auto" hangingPunct="1">
              <a:lnSpc>
                <a:spcPct val="90000"/>
              </a:lnSpc>
              <a:spcAft>
                <a:spcPts val="0"/>
              </a:spcAft>
              <a:buFont typeface="Arial" pitchFamily="34" charset="0"/>
              <a:buChar char="•"/>
              <a:defRPr/>
            </a:pPr>
            <a:r>
              <a:rPr lang="en-US" sz="1400" dirty="0" smtClean="0">
                <a:latin typeface="Arial"/>
                <a:cs typeface="Arial"/>
              </a:rPr>
              <a:t>2000 core cloud computing integration with Google Compute Engine (donation)</a:t>
            </a:r>
          </a:p>
          <a:p>
            <a:pPr lvl="1" eaLnBrk="1" fontAlgn="auto" hangingPunct="1">
              <a:lnSpc>
                <a:spcPct val="90000"/>
              </a:lnSpc>
              <a:spcAft>
                <a:spcPts val="0"/>
              </a:spcAft>
              <a:buFont typeface="Arial" pitchFamily="34" charset="0"/>
              <a:buChar char="•"/>
              <a:defRPr/>
            </a:pPr>
            <a:r>
              <a:rPr lang="en-US" sz="1400" dirty="0" smtClean="0">
                <a:latin typeface="Arial"/>
                <a:cs typeface="Arial"/>
              </a:rPr>
              <a:t>Real-time scoring of model predictions and posting to </a:t>
            </a:r>
            <a:r>
              <a:rPr lang="en-US" sz="1400" dirty="0" err="1" smtClean="0">
                <a:latin typeface="Arial"/>
                <a:cs typeface="Arial"/>
              </a:rPr>
              <a:t>leaderboard</a:t>
            </a:r>
            <a:endParaRPr lang="en-US" sz="1400" dirty="0">
              <a:latin typeface="Arial"/>
              <a:cs typeface="Arial"/>
            </a:endParaRPr>
          </a:p>
          <a:p>
            <a:pPr eaLnBrk="1" fontAlgn="auto" hangingPunct="1">
              <a:lnSpc>
                <a:spcPct val="90000"/>
              </a:lnSpc>
              <a:spcAft>
                <a:spcPts val="0"/>
              </a:spcAft>
              <a:buFont typeface="Wingdings" pitchFamily="2" charset="2"/>
              <a:buChar char="Ø"/>
              <a:defRPr/>
            </a:pPr>
            <a:r>
              <a:rPr lang="en-US" sz="1400" dirty="0" smtClean="0">
                <a:latin typeface="Arial"/>
                <a:cs typeface="Arial"/>
              </a:rPr>
              <a:t>Will </a:t>
            </a:r>
            <a:r>
              <a:rPr lang="en-US" sz="1400" dirty="0">
                <a:latin typeface="Arial"/>
                <a:cs typeface="Arial"/>
              </a:rPr>
              <a:t>evaluate accuracy of models </a:t>
            </a:r>
            <a:r>
              <a:rPr lang="en-US" sz="1400" dirty="0" smtClean="0">
                <a:latin typeface="Arial"/>
                <a:cs typeface="Arial"/>
              </a:rPr>
              <a:t>to </a:t>
            </a:r>
            <a:r>
              <a:rPr lang="en-US" sz="1400" dirty="0">
                <a:latin typeface="Arial"/>
                <a:cs typeface="Arial"/>
              </a:rPr>
              <a:t>predict survival in:</a:t>
            </a:r>
          </a:p>
          <a:p>
            <a:pPr lvl="1" eaLnBrk="1" fontAlgn="auto" hangingPunct="1">
              <a:lnSpc>
                <a:spcPct val="90000"/>
              </a:lnSpc>
              <a:spcAft>
                <a:spcPts val="0"/>
              </a:spcAft>
              <a:buFont typeface="Arial" pitchFamily="34" charset="0"/>
              <a:buChar char="•"/>
              <a:defRPr/>
            </a:pPr>
            <a:r>
              <a:rPr lang="en-US" sz="1400" dirty="0">
                <a:latin typeface="Arial"/>
                <a:cs typeface="Arial"/>
              </a:rPr>
              <a:t>Held out samples from METABRIC</a:t>
            </a:r>
          </a:p>
          <a:p>
            <a:pPr lvl="1" eaLnBrk="1" fontAlgn="auto" hangingPunct="1">
              <a:lnSpc>
                <a:spcPct val="90000"/>
              </a:lnSpc>
              <a:spcAft>
                <a:spcPts val="0"/>
              </a:spcAft>
              <a:buFont typeface="Arial" pitchFamily="34" charset="0"/>
              <a:buChar char="•"/>
              <a:defRPr/>
            </a:pPr>
            <a:r>
              <a:rPr lang="en-US" sz="1400" dirty="0">
                <a:latin typeface="Arial"/>
                <a:cs typeface="Arial"/>
              </a:rPr>
              <a:t>Other datasets</a:t>
            </a:r>
          </a:p>
          <a:p>
            <a:pPr marL="457200" lvl="1" indent="0" eaLnBrk="1" fontAlgn="auto" hangingPunct="1">
              <a:lnSpc>
                <a:spcPct val="70000"/>
              </a:lnSpc>
              <a:spcAft>
                <a:spcPts val="0"/>
              </a:spcAft>
              <a:buFont typeface="Arial" pitchFamily="34" charset="0"/>
              <a:buNone/>
              <a:defRPr/>
            </a:pPr>
            <a:endParaRPr lang="en-US" sz="1400" b="1" dirty="0"/>
          </a:p>
        </p:txBody>
      </p:sp>
      <p:pic>
        <p:nvPicPr>
          <p:cNvPr id="286724" name="Picture 7" descr="metabric_survival.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657600" y="990600"/>
            <a:ext cx="2147888" cy="1947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Content Placeholder 3"/>
          <p:cNvSpPr txBox="1">
            <a:spLocks/>
          </p:cNvSpPr>
          <p:nvPr/>
        </p:nvSpPr>
        <p:spPr>
          <a:xfrm>
            <a:off x="5943600" y="1052513"/>
            <a:ext cx="3200400" cy="5743575"/>
          </a:xfrm>
          <a:prstGeom prst="rect">
            <a:avLst/>
          </a:prstGeom>
          <a:gradFill flip="none" rotWithShape="1">
            <a:gsLst>
              <a:gs pos="0">
                <a:schemeClr val="accent3">
                  <a:lumMod val="60000"/>
                  <a:lumOff val="40000"/>
                </a:schemeClr>
              </a:gs>
              <a:gs pos="100000">
                <a:srgbClr val="FFFFFF"/>
              </a:gs>
            </a:gsLst>
            <a:lin ang="16200000" scaled="0"/>
            <a:tileRect/>
          </a:gradFill>
          <a:ln w="9525" cap="flat" cmpd="sng" algn="ctr">
            <a:solidFill>
              <a:schemeClr val="accent3">
                <a:lumMod val="50000"/>
              </a:schemeClr>
            </a:solidFill>
            <a:prstDash val="solid"/>
          </a:ln>
        </p:spPr>
        <p:style>
          <a:lnRef idx="1">
            <a:schemeClr val="accent1"/>
          </a:lnRef>
          <a:fillRef idx="2">
            <a:schemeClr val="accent1"/>
          </a:fillRef>
          <a:effectRef idx="1">
            <a:schemeClr val="accent1"/>
          </a:effectRef>
          <a:fontRef idx="minor">
            <a:schemeClr val="dk1"/>
          </a:fontRef>
        </p:style>
        <p:txBody>
          <a:bodyPr/>
          <a:lstStyle/>
          <a:p>
            <a:pPr marL="342900" indent="-342900" defTabSz="914400" fontAlgn="auto">
              <a:lnSpc>
                <a:spcPct val="70000"/>
              </a:lnSpc>
              <a:spcBef>
                <a:spcPct val="20000"/>
              </a:spcBef>
              <a:spcAft>
                <a:spcPts val="0"/>
              </a:spcAft>
              <a:defRPr/>
            </a:pPr>
            <a:r>
              <a:rPr lang="en-US" sz="2400" b="1" dirty="0">
                <a:solidFill>
                  <a:srgbClr val="006600"/>
                </a:solidFill>
                <a:latin typeface="Calibri"/>
              </a:rPr>
              <a:t>Phase 2: </a:t>
            </a:r>
            <a:r>
              <a:rPr lang="en-US" sz="1400" dirty="0">
                <a:solidFill>
                  <a:srgbClr val="006600"/>
                </a:solidFill>
                <a:latin typeface="Arial"/>
                <a:cs typeface="Arial"/>
              </a:rPr>
              <a:t>Oct 1 thru Nov 12, 2012</a:t>
            </a:r>
          </a:p>
          <a:p>
            <a:pPr marL="342900" indent="-342900" defTabSz="914400" fontAlgn="auto">
              <a:lnSpc>
                <a:spcPct val="70000"/>
              </a:lnSpc>
              <a:spcBef>
                <a:spcPct val="20000"/>
              </a:spcBef>
              <a:spcAft>
                <a:spcPts val="0"/>
              </a:spcAft>
              <a:defRPr/>
            </a:pPr>
            <a:endParaRPr lang="en-US" sz="1400" dirty="0">
              <a:solidFill>
                <a:srgbClr val="006600"/>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Evaluation of models in novel dataset.</a:t>
            </a:r>
          </a:p>
          <a:p>
            <a:pPr defTabSz="914400" fontAlgn="auto">
              <a:lnSpc>
                <a:spcPct val="90000"/>
              </a:lnSpc>
              <a:spcBef>
                <a:spcPct val="20000"/>
              </a:spcBef>
              <a:spcAft>
                <a:spcPts val="0"/>
              </a:spcAft>
              <a:defRPr/>
            </a:pPr>
            <a:endParaRPr lang="en-US" sz="14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Validation data: ~500 fresh frozen tumors from Norway group with:</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Clinical covariates</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10 year survival</a:t>
            </a:r>
          </a:p>
          <a:p>
            <a:pPr marL="742950" lvl="1" indent="-285750" defTabSz="914400" fontAlgn="auto">
              <a:lnSpc>
                <a:spcPct val="70000"/>
              </a:lnSpc>
              <a:spcBef>
                <a:spcPct val="20000"/>
              </a:spcBef>
              <a:spcAft>
                <a:spcPts val="0"/>
              </a:spcAft>
              <a:buFont typeface="Arial" pitchFamily="34" charset="0"/>
              <a:buChar char="•"/>
              <a:defRPr/>
            </a:pPr>
            <a:endParaRPr lang="en-US" sz="14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Gene expression and copy number data to be generated for model evaluation</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Sent to Cancer Research UK to generate data at same facility as METABRIC</a:t>
            </a:r>
          </a:p>
          <a:p>
            <a:pPr marL="742950" lvl="1" indent="-285750" defTabSz="914400" fontAlgn="auto">
              <a:lnSpc>
                <a:spcPct val="90000"/>
              </a:lnSpc>
              <a:spcBef>
                <a:spcPct val="20000"/>
              </a:spcBef>
              <a:spcAft>
                <a:spcPts val="0"/>
              </a:spcAft>
              <a:buFont typeface="Arial" pitchFamily="34" charset="0"/>
              <a:buChar char="•"/>
              <a:defRPr/>
            </a:pPr>
            <a:r>
              <a:rPr lang="en-US" sz="1200" dirty="0">
                <a:solidFill>
                  <a:prstClr val="black"/>
                </a:solidFill>
                <a:latin typeface="Arial"/>
                <a:cs typeface="Arial"/>
              </a:rPr>
              <a:t>Models built on training data evaluated on newly generated data</a:t>
            </a:r>
          </a:p>
          <a:p>
            <a:pPr marL="742950" lvl="1" indent="-285750" defTabSz="914400" fontAlgn="auto">
              <a:lnSpc>
                <a:spcPct val="90000"/>
              </a:lnSpc>
              <a:spcBef>
                <a:spcPct val="20000"/>
              </a:spcBef>
              <a:spcAft>
                <a:spcPts val="0"/>
              </a:spcAft>
              <a:buFont typeface="Arial" pitchFamily="34" charset="0"/>
              <a:buChar char="•"/>
              <a:defRPr/>
            </a:pPr>
            <a:endParaRPr lang="en-US" sz="1200" dirty="0">
              <a:solidFill>
                <a:prstClr val="black"/>
              </a:solidFill>
              <a:latin typeface="Arial"/>
              <a:cs typeface="Arial"/>
            </a:endParaRPr>
          </a:p>
          <a:p>
            <a:pPr marL="342900" indent="-342900" defTabSz="914400" fontAlgn="auto">
              <a:lnSpc>
                <a:spcPct val="90000"/>
              </a:lnSpc>
              <a:spcBef>
                <a:spcPct val="20000"/>
              </a:spcBef>
              <a:spcAft>
                <a:spcPts val="0"/>
              </a:spcAft>
              <a:buFont typeface="Wingdings" pitchFamily="2" charset="2"/>
              <a:buChar char="Ø"/>
              <a:defRPr/>
            </a:pPr>
            <a:r>
              <a:rPr lang="en-US" sz="1300" dirty="0">
                <a:solidFill>
                  <a:prstClr val="black"/>
                </a:solidFill>
                <a:latin typeface="Arial"/>
                <a:cs typeface="Arial"/>
              </a:rPr>
              <a:t>Winners announced at November 12 DREAM </a:t>
            </a:r>
            <a:r>
              <a:rPr lang="en-US" sz="1300" dirty="0" smtClean="0">
                <a:solidFill>
                  <a:prstClr val="black"/>
                </a:solidFill>
                <a:latin typeface="Arial"/>
                <a:cs typeface="Arial"/>
              </a:rPr>
              <a:t>conference</a:t>
            </a:r>
          </a:p>
          <a:p>
            <a:pPr marL="342900" indent="-342900" defTabSz="914400" fontAlgn="auto">
              <a:lnSpc>
                <a:spcPct val="90000"/>
              </a:lnSpc>
              <a:spcBef>
                <a:spcPct val="20000"/>
              </a:spcBef>
              <a:spcAft>
                <a:spcPts val="0"/>
              </a:spcAft>
              <a:buFont typeface="Wingdings" pitchFamily="2" charset="2"/>
              <a:buChar char="Ø"/>
              <a:defRPr/>
            </a:pPr>
            <a:r>
              <a:rPr lang="en-US" sz="1300" dirty="0" smtClean="0">
                <a:solidFill>
                  <a:prstClr val="black"/>
                </a:solidFill>
                <a:latin typeface="Arial"/>
                <a:cs typeface="Arial"/>
              </a:rPr>
              <a:t>Winners to be published in Science Translational Medicine</a:t>
            </a:r>
          </a:p>
          <a:p>
            <a:pPr marL="800100" lvl="1" indent="-342900">
              <a:lnSpc>
                <a:spcPct val="90000"/>
              </a:lnSpc>
              <a:spcBef>
                <a:spcPct val="20000"/>
              </a:spcBef>
              <a:buFont typeface="Wingdings" pitchFamily="2" charset="2"/>
              <a:buChar char="Ø"/>
              <a:defRPr/>
            </a:pPr>
            <a:r>
              <a:rPr lang="en-US" sz="1300" dirty="0" smtClean="0">
                <a:solidFill>
                  <a:prstClr val="black"/>
                </a:solidFill>
                <a:latin typeface="Arial"/>
                <a:cs typeface="Arial"/>
              </a:rPr>
              <a:t>Synapse as alternative to traditional peer review</a:t>
            </a:r>
            <a:endParaRPr lang="en-US" sz="1300" dirty="0">
              <a:solidFill>
                <a:prstClr val="black"/>
              </a:solidFill>
              <a:latin typeface="Arial"/>
              <a:cs typeface="Arial"/>
            </a:endParaRPr>
          </a:p>
          <a:p>
            <a:pPr marL="457200" lvl="1" indent="0" defTabSz="914400" fontAlgn="auto">
              <a:lnSpc>
                <a:spcPct val="90000"/>
              </a:lnSpc>
              <a:spcBef>
                <a:spcPct val="20000"/>
              </a:spcBef>
              <a:spcAft>
                <a:spcPts val="0"/>
              </a:spcAft>
              <a:defRPr/>
            </a:pPr>
            <a:endParaRPr lang="en-US" sz="1200" dirty="0">
              <a:solidFill>
                <a:prstClr val="black"/>
              </a:solidFill>
              <a:latin typeface="Arial"/>
              <a:cs typeface="Arial"/>
            </a:endParaRPr>
          </a:p>
        </p:txBody>
      </p:sp>
      <p:sp>
        <p:nvSpPr>
          <p:cNvPr id="11" name="Right Arrow 10"/>
          <p:cNvSpPr/>
          <p:nvPr/>
        </p:nvSpPr>
        <p:spPr>
          <a:xfrm>
            <a:off x="2560638" y="2136775"/>
            <a:ext cx="812800" cy="225425"/>
          </a:xfrm>
          <a:prstGeom prst="rightArrow">
            <a:avLst/>
          </a:prstGeom>
          <a:gradFill flip="none" rotWithShape="1">
            <a:gsLst>
              <a:gs pos="0">
                <a:schemeClr val="accent3">
                  <a:lumMod val="60000"/>
                  <a:lumOff val="40000"/>
                </a:schemeClr>
              </a:gs>
              <a:gs pos="100000">
                <a:srgbClr val="FFFFFF"/>
              </a:gs>
            </a:gsLst>
            <a:lin ang="16200000" scaled="0"/>
            <a:tileRect/>
          </a:gradFill>
          <a:ln>
            <a:solidFill>
              <a:schemeClr val="accent3">
                <a:lumMod val="50000"/>
              </a:schemeClr>
            </a:solidFill>
          </a:ln>
        </p:spPr>
        <p:style>
          <a:lnRef idx="1">
            <a:schemeClr val="accent1"/>
          </a:lnRef>
          <a:fillRef idx="2">
            <a:schemeClr val="accent1"/>
          </a:fillRef>
          <a:effectRef idx="1">
            <a:schemeClr val="accent1"/>
          </a:effectRef>
          <a:fontRef idx="minor">
            <a:schemeClr val="dk1"/>
          </a:fontRef>
        </p:style>
        <p:txBody>
          <a:bodyPr/>
          <a:lstStyle/>
          <a:p>
            <a:pPr defTabSz="914400" fontAlgn="auto">
              <a:lnSpc>
                <a:spcPct val="70000"/>
              </a:lnSpc>
              <a:spcBef>
                <a:spcPct val="20000"/>
              </a:spcBef>
              <a:spcAft>
                <a:spcPts val="0"/>
              </a:spcAft>
              <a:defRPr/>
            </a:pPr>
            <a:endParaRPr lang="en-US" b="1" dirty="0" err="1">
              <a:solidFill>
                <a:prstClr val="black"/>
              </a:solidFill>
              <a:latin typeface="Calibri"/>
            </a:endParaRPr>
          </a:p>
        </p:txBody>
      </p:sp>
      <p:pic>
        <p:nvPicPr>
          <p:cNvPr id="286727" name="Picture 1" descr="Screen Shot 2012-04-16 at 5.39.59 PM.pn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94100" y="5446713"/>
            <a:ext cx="2336800" cy="1184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23"/>
          <p:cNvPicPr>
            <a:picLocks noChangeAspect="1"/>
          </p:cNvPicPr>
          <p:nvPr/>
        </p:nvPicPr>
        <p:blipFill>
          <a:blip r:embed="rId5" cstate="print"/>
          <a:srcRect l="12875" r="13995"/>
          <a:stretch>
            <a:fillRect/>
          </a:stretch>
        </p:blipFill>
        <p:spPr bwMode="auto">
          <a:xfrm>
            <a:off x="3586691" y="4007742"/>
            <a:ext cx="2356909" cy="1402458"/>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510088" y="2279650"/>
            <a:ext cx="3805237" cy="7556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endParaRPr>
          </a:p>
        </p:txBody>
      </p:sp>
      <p:grpSp>
        <p:nvGrpSpPr>
          <p:cNvPr id="2" name="Group 44"/>
          <p:cNvGrpSpPr>
            <a:grpSpLocks/>
          </p:cNvGrpSpPr>
          <p:nvPr/>
        </p:nvGrpSpPr>
        <p:grpSpPr bwMode="auto">
          <a:xfrm>
            <a:off x="169863" y="4594225"/>
            <a:ext cx="2501900" cy="1649413"/>
            <a:chOff x="155708" y="5011678"/>
            <a:chExt cx="2502825" cy="1649320"/>
          </a:xfrm>
        </p:grpSpPr>
        <p:pic>
          <p:nvPicPr>
            <p:cNvPr id="298008" name="Picture 14"/>
            <p:cNvPicPr>
              <a:picLocks noChangeAspect="1"/>
            </p:cNvPicPr>
            <p:nvPr/>
          </p:nvPicPr>
          <p:blipFill>
            <a:blip r:embed="rId2" cstate="print"/>
            <a:srcRect r="86296" b="91411"/>
            <a:stretch>
              <a:fillRect/>
            </a:stretch>
          </p:blipFill>
          <p:spPr bwMode="auto">
            <a:xfrm>
              <a:off x="155708" y="5011678"/>
              <a:ext cx="667508" cy="249487"/>
            </a:xfrm>
            <a:prstGeom prst="rect">
              <a:avLst/>
            </a:prstGeom>
            <a:noFill/>
            <a:ln w="9525">
              <a:noFill/>
              <a:miter lim="800000"/>
              <a:headEnd/>
              <a:tailEnd/>
            </a:ln>
          </p:spPr>
        </p:pic>
        <p:pic>
          <p:nvPicPr>
            <p:cNvPr id="298009" name="Picture 8"/>
            <p:cNvPicPr>
              <a:picLocks noChangeAspect="1"/>
            </p:cNvPicPr>
            <p:nvPr/>
          </p:nvPicPr>
          <p:blipFill>
            <a:blip r:embed="rId2" cstate="print"/>
            <a:srcRect t="37665" r="33696"/>
            <a:stretch>
              <a:fillRect/>
            </a:stretch>
          </p:blipFill>
          <p:spPr bwMode="auto">
            <a:xfrm>
              <a:off x="155708" y="5257799"/>
              <a:ext cx="2502825" cy="1403199"/>
            </a:xfrm>
            <a:prstGeom prst="rect">
              <a:avLst/>
            </a:prstGeom>
            <a:noFill/>
            <a:ln w="9525">
              <a:noFill/>
              <a:miter lim="800000"/>
              <a:headEnd/>
              <a:tailEnd/>
            </a:ln>
          </p:spPr>
        </p:pic>
      </p:grpSp>
      <p:pic>
        <p:nvPicPr>
          <p:cNvPr id="18" name="Picture 17"/>
          <p:cNvPicPr>
            <a:picLocks noChangeAspect="1"/>
          </p:cNvPicPr>
          <p:nvPr/>
        </p:nvPicPr>
        <p:blipFill>
          <a:blip r:embed="rId3" cstate="print"/>
          <a:stretch>
            <a:fillRect/>
          </a:stretch>
        </p:blipFill>
        <p:spPr>
          <a:xfrm>
            <a:off x="2814638" y="2482850"/>
            <a:ext cx="2189162" cy="1892300"/>
          </a:xfrm>
          <a:prstGeom prst="rect">
            <a:avLst/>
          </a:prstGeom>
          <a:ln>
            <a:solidFill>
              <a:schemeClr val="bg1">
                <a:lumMod val="50000"/>
              </a:schemeClr>
            </a:solidFill>
          </a:ln>
        </p:spPr>
      </p:pic>
      <p:sp>
        <p:nvSpPr>
          <p:cNvPr id="21" name="Bent Arrow 20"/>
          <p:cNvSpPr>
            <a:spLocks/>
          </p:cNvSpPr>
          <p:nvPr/>
        </p:nvSpPr>
        <p:spPr bwMode="auto">
          <a:xfrm flipV="1">
            <a:off x="804863" y="2755900"/>
            <a:ext cx="1671637" cy="952500"/>
          </a:xfrm>
          <a:custGeom>
            <a:avLst/>
            <a:gdLst>
              <a:gd name="T0" fmla="*/ 0 w 1671637"/>
              <a:gd name="T1" fmla="*/ 952500 h 952500"/>
              <a:gd name="T2" fmla="*/ 0 w 1671637"/>
              <a:gd name="T3" fmla="*/ 535781 h 952500"/>
              <a:gd name="T4" fmla="*/ 416719 w 1671637"/>
              <a:gd name="T5" fmla="*/ 119062 h 952500"/>
              <a:gd name="T6" fmla="*/ 1433512 w 1671637"/>
              <a:gd name="T7" fmla="*/ 119063 h 952500"/>
              <a:gd name="T8" fmla="*/ 1433512 w 1671637"/>
              <a:gd name="T9" fmla="*/ 0 h 952500"/>
              <a:gd name="T10" fmla="*/ 1671637 w 1671637"/>
              <a:gd name="T11" fmla="*/ 238125 h 952500"/>
              <a:gd name="T12" fmla="*/ 1433512 w 1671637"/>
              <a:gd name="T13" fmla="*/ 476250 h 952500"/>
              <a:gd name="T14" fmla="*/ 1433512 w 1671637"/>
              <a:gd name="T15" fmla="*/ 357188 h 952500"/>
              <a:gd name="T16" fmla="*/ 416719 w 1671637"/>
              <a:gd name="T17" fmla="*/ 357188 h 952500"/>
              <a:gd name="T18" fmla="*/ 238125 w 1671637"/>
              <a:gd name="T19" fmla="*/ 535782 h 952500"/>
              <a:gd name="T20" fmla="*/ 238125 w 1671637"/>
              <a:gd name="T21" fmla="*/ 952500 h 952500"/>
              <a:gd name="T22" fmla="*/ 0 w 1671637"/>
              <a:gd name="T23" fmla="*/ 952500 h 9525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71637" h="952500">
                <a:moveTo>
                  <a:pt x="0" y="952500"/>
                </a:moveTo>
                <a:lnTo>
                  <a:pt x="0" y="535781"/>
                </a:lnTo>
                <a:cubicBezTo>
                  <a:pt x="0" y="305633"/>
                  <a:pt x="186571" y="119062"/>
                  <a:pt x="416719" y="119062"/>
                </a:cubicBezTo>
                <a:lnTo>
                  <a:pt x="1433512" y="119063"/>
                </a:lnTo>
                <a:lnTo>
                  <a:pt x="1433512" y="0"/>
                </a:lnTo>
                <a:lnTo>
                  <a:pt x="1671637" y="238125"/>
                </a:lnTo>
                <a:lnTo>
                  <a:pt x="1433512" y="476250"/>
                </a:lnTo>
                <a:lnTo>
                  <a:pt x="1433512" y="357188"/>
                </a:lnTo>
                <a:lnTo>
                  <a:pt x="416719" y="357188"/>
                </a:lnTo>
                <a:cubicBezTo>
                  <a:pt x="318084" y="357188"/>
                  <a:pt x="238125" y="437147"/>
                  <a:pt x="238125" y="535782"/>
                </a:cubicBezTo>
                <a:lnTo>
                  <a:pt x="238125" y="952500"/>
                </a:lnTo>
                <a:lnTo>
                  <a:pt x="0" y="95250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2" name="Bent Arrow 21"/>
          <p:cNvSpPr>
            <a:spLocks/>
          </p:cNvSpPr>
          <p:nvPr/>
        </p:nvSpPr>
        <p:spPr bwMode="auto">
          <a:xfrm>
            <a:off x="804863" y="3233738"/>
            <a:ext cx="1684337" cy="952500"/>
          </a:xfrm>
          <a:custGeom>
            <a:avLst/>
            <a:gdLst>
              <a:gd name="T0" fmla="*/ 0 w 1684337"/>
              <a:gd name="T1" fmla="*/ 952500 h 952500"/>
              <a:gd name="T2" fmla="*/ 0 w 1684337"/>
              <a:gd name="T3" fmla="*/ 535781 h 952500"/>
              <a:gd name="T4" fmla="*/ 416719 w 1684337"/>
              <a:gd name="T5" fmla="*/ 119062 h 952500"/>
              <a:gd name="T6" fmla="*/ 1446212 w 1684337"/>
              <a:gd name="T7" fmla="*/ 119063 h 952500"/>
              <a:gd name="T8" fmla="*/ 1446212 w 1684337"/>
              <a:gd name="T9" fmla="*/ 0 h 952500"/>
              <a:gd name="T10" fmla="*/ 1684337 w 1684337"/>
              <a:gd name="T11" fmla="*/ 238125 h 952500"/>
              <a:gd name="T12" fmla="*/ 1446212 w 1684337"/>
              <a:gd name="T13" fmla="*/ 476250 h 952500"/>
              <a:gd name="T14" fmla="*/ 1446212 w 1684337"/>
              <a:gd name="T15" fmla="*/ 357188 h 952500"/>
              <a:gd name="T16" fmla="*/ 416719 w 1684337"/>
              <a:gd name="T17" fmla="*/ 357188 h 952500"/>
              <a:gd name="T18" fmla="*/ 238125 w 1684337"/>
              <a:gd name="T19" fmla="*/ 535782 h 952500"/>
              <a:gd name="T20" fmla="*/ 238125 w 1684337"/>
              <a:gd name="T21" fmla="*/ 952500 h 952500"/>
              <a:gd name="T22" fmla="*/ 0 w 1684337"/>
              <a:gd name="T23" fmla="*/ 952500 h 9525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84337" h="952500">
                <a:moveTo>
                  <a:pt x="0" y="952500"/>
                </a:moveTo>
                <a:lnTo>
                  <a:pt x="0" y="535781"/>
                </a:lnTo>
                <a:cubicBezTo>
                  <a:pt x="0" y="305633"/>
                  <a:pt x="186571" y="119062"/>
                  <a:pt x="416719" y="119062"/>
                </a:cubicBezTo>
                <a:lnTo>
                  <a:pt x="1446212" y="119063"/>
                </a:lnTo>
                <a:lnTo>
                  <a:pt x="1446212" y="0"/>
                </a:lnTo>
                <a:lnTo>
                  <a:pt x="1684337" y="238125"/>
                </a:lnTo>
                <a:lnTo>
                  <a:pt x="1446212" y="476250"/>
                </a:lnTo>
                <a:lnTo>
                  <a:pt x="1446212" y="357188"/>
                </a:lnTo>
                <a:lnTo>
                  <a:pt x="416719" y="357188"/>
                </a:lnTo>
                <a:cubicBezTo>
                  <a:pt x="318084" y="357188"/>
                  <a:pt x="238125" y="437147"/>
                  <a:pt x="238125" y="535782"/>
                </a:cubicBezTo>
                <a:lnTo>
                  <a:pt x="238125" y="952500"/>
                </a:lnTo>
                <a:lnTo>
                  <a:pt x="0" y="95250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pic>
        <p:nvPicPr>
          <p:cNvPr id="297990" name="Picture 22"/>
          <p:cNvPicPr>
            <a:picLocks noChangeAspect="1"/>
          </p:cNvPicPr>
          <p:nvPr/>
        </p:nvPicPr>
        <p:blipFill>
          <a:blip r:embed="rId4" cstate="print"/>
          <a:srcRect/>
          <a:stretch>
            <a:fillRect/>
          </a:stretch>
        </p:blipFill>
        <p:spPr bwMode="auto">
          <a:xfrm>
            <a:off x="3252788" y="990600"/>
            <a:ext cx="1547812" cy="1095375"/>
          </a:xfrm>
          <a:prstGeom prst="rect">
            <a:avLst/>
          </a:prstGeom>
          <a:noFill/>
          <a:ln w="9525">
            <a:noFill/>
            <a:miter lim="800000"/>
            <a:headEnd/>
            <a:tailEnd/>
          </a:ln>
        </p:spPr>
      </p:pic>
      <p:pic>
        <p:nvPicPr>
          <p:cNvPr id="297991" name="Picture 23"/>
          <p:cNvPicPr>
            <a:picLocks noChangeAspect="1"/>
          </p:cNvPicPr>
          <p:nvPr/>
        </p:nvPicPr>
        <p:blipFill>
          <a:blip r:embed="rId5" cstate="print"/>
          <a:srcRect l="12875" r="13995"/>
          <a:stretch>
            <a:fillRect/>
          </a:stretch>
        </p:blipFill>
        <p:spPr bwMode="auto">
          <a:xfrm>
            <a:off x="5816600" y="3635375"/>
            <a:ext cx="3073400" cy="1828800"/>
          </a:xfrm>
          <a:prstGeom prst="rect">
            <a:avLst/>
          </a:prstGeom>
          <a:noFill/>
          <a:ln w="9525">
            <a:noFill/>
            <a:miter lim="800000"/>
            <a:headEnd/>
            <a:tailEnd/>
          </a:ln>
        </p:spPr>
      </p:pic>
      <p:sp>
        <p:nvSpPr>
          <p:cNvPr id="25" name="TextBox 24"/>
          <p:cNvSpPr txBox="1"/>
          <p:nvPr/>
        </p:nvSpPr>
        <p:spPr>
          <a:xfrm>
            <a:off x="169863" y="88900"/>
            <a:ext cx="8348662" cy="862013"/>
          </a:xfrm>
          <a:prstGeom prst="rect">
            <a:avLst/>
          </a:prstGeom>
          <a:noFill/>
        </p:spPr>
        <p:txBody>
          <a:bodyPr wrap="none">
            <a:spAutoFit/>
          </a:bodyPr>
          <a:lstStyle/>
          <a:p>
            <a:pPr algn="ctr" defTabSz="457200" fontAlgn="auto">
              <a:spcBef>
                <a:spcPts val="0"/>
              </a:spcBef>
              <a:spcAft>
                <a:spcPts val="0"/>
              </a:spcAft>
              <a:defRPr/>
            </a:pPr>
            <a:r>
              <a:rPr lang="en-US" sz="3200" b="1" dirty="0">
                <a:solidFill>
                  <a:prstClr val="black"/>
                </a:solidFill>
                <a:latin typeface="Calibri"/>
                <a:ea typeface="+mn-ea"/>
              </a:rPr>
              <a:t>Sage-DREAM Breast Cancer Prognosis Challenge </a:t>
            </a:r>
          </a:p>
          <a:p>
            <a:pPr algn="ctr" defTabSz="457200" fontAlgn="auto">
              <a:spcBef>
                <a:spcPts val="0"/>
              </a:spcBef>
              <a:spcAft>
                <a:spcPts val="0"/>
              </a:spcAft>
              <a:defRPr/>
            </a:pPr>
            <a:r>
              <a:rPr lang="en-US" dirty="0">
                <a:solidFill>
                  <a:prstClr val="black"/>
                </a:solidFill>
                <a:latin typeface="Calibri"/>
                <a:ea typeface="+mn-ea"/>
              </a:rPr>
              <a:t>one month of building better disease models together</a:t>
            </a:r>
          </a:p>
        </p:txBody>
      </p:sp>
      <p:pic>
        <p:nvPicPr>
          <p:cNvPr id="297993" name="Picture 25"/>
          <p:cNvPicPr>
            <a:picLocks noChangeAspect="1"/>
          </p:cNvPicPr>
          <p:nvPr/>
        </p:nvPicPr>
        <p:blipFill>
          <a:blip r:embed="rId6" cstate="print"/>
          <a:srcRect/>
          <a:stretch>
            <a:fillRect/>
          </a:stretch>
        </p:blipFill>
        <p:spPr bwMode="auto">
          <a:xfrm>
            <a:off x="292100" y="1327150"/>
            <a:ext cx="2212975" cy="1106488"/>
          </a:xfrm>
          <a:prstGeom prst="rect">
            <a:avLst/>
          </a:prstGeom>
          <a:noFill/>
          <a:ln w="9525">
            <a:noFill/>
            <a:miter lim="800000"/>
            <a:headEnd/>
            <a:tailEnd/>
          </a:ln>
        </p:spPr>
      </p:pic>
      <p:sp>
        <p:nvSpPr>
          <p:cNvPr id="27" name="TextBox 26"/>
          <p:cNvSpPr txBox="1"/>
          <p:nvPr/>
        </p:nvSpPr>
        <p:spPr>
          <a:xfrm>
            <a:off x="169863" y="2433638"/>
            <a:ext cx="2357437"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154 participants; 27 countries </a:t>
            </a:r>
          </a:p>
        </p:txBody>
      </p:sp>
      <p:pic>
        <p:nvPicPr>
          <p:cNvPr id="297995" name="Picture 6"/>
          <p:cNvPicPr>
            <a:picLocks noChangeAspect="1"/>
          </p:cNvPicPr>
          <p:nvPr/>
        </p:nvPicPr>
        <p:blipFill>
          <a:blip r:embed="rId7" cstate="print"/>
          <a:srcRect/>
          <a:stretch>
            <a:fillRect/>
          </a:stretch>
        </p:blipFill>
        <p:spPr bwMode="auto">
          <a:xfrm>
            <a:off x="6170613" y="1003300"/>
            <a:ext cx="2384425" cy="1738313"/>
          </a:xfrm>
          <a:prstGeom prst="rect">
            <a:avLst/>
          </a:prstGeom>
          <a:noFill/>
          <a:ln w="9525">
            <a:noFill/>
            <a:miter lim="800000"/>
            <a:headEnd/>
            <a:tailEnd/>
          </a:ln>
        </p:spPr>
      </p:pic>
      <p:sp>
        <p:nvSpPr>
          <p:cNvPr id="28" name="TextBox 27"/>
          <p:cNvSpPr txBox="1"/>
          <p:nvPr/>
        </p:nvSpPr>
        <p:spPr>
          <a:xfrm>
            <a:off x="6096000" y="2692400"/>
            <a:ext cx="2357438"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268 participants; 32 countries </a:t>
            </a:r>
          </a:p>
        </p:txBody>
      </p:sp>
      <p:sp>
        <p:nvSpPr>
          <p:cNvPr id="29" name="TextBox 28"/>
          <p:cNvSpPr txBox="1"/>
          <p:nvPr/>
        </p:nvSpPr>
        <p:spPr>
          <a:xfrm>
            <a:off x="6062663" y="5399088"/>
            <a:ext cx="2740025" cy="306387"/>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290 models posted to Leaderboard</a:t>
            </a:r>
          </a:p>
        </p:txBody>
      </p:sp>
      <p:sp>
        <p:nvSpPr>
          <p:cNvPr id="30" name="Curved Right Arrow 29"/>
          <p:cNvSpPr>
            <a:spLocks noChangeArrowheads="1"/>
          </p:cNvSpPr>
          <p:nvPr/>
        </p:nvSpPr>
        <p:spPr bwMode="auto">
          <a:xfrm>
            <a:off x="2976563" y="1549400"/>
            <a:ext cx="320675" cy="884238"/>
          </a:xfrm>
          <a:prstGeom prst="curvedRightArrow">
            <a:avLst>
              <a:gd name="adj1" fmla="val 25008"/>
              <a:gd name="adj2" fmla="val 50004"/>
              <a:gd name="adj3" fmla="val 25000"/>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9"/>
              </a:srgbClr>
            </a:outerShdw>
          </a:effectLst>
        </p:spPr>
        <p:txBody>
          <a:bodyPr anchor="ctr"/>
          <a:lstStyle/>
          <a:p>
            <a:pPr algn="ctr" defTabSz="457200" fontAlgn="auto">
              <a:spcBef>
                <a:spcPts val="0"/>
              </a:spcBef>
              <a:spcAft>
                <a:spcPts val="0"/>
              </a:spcAft>
              <a:defRPr/>
            </a:pPr>
            <a:endParaRPr lang="en-US">
              <a:solidFill>
                <a:prstClr val="black"/>
              </a:solidFill>
              <a:latin typeface="Calibri"/>
              <a:ea typeface="+mn-ea"/>
            </a:endParaRPr>
          </a:p>
        </p:txBody>
      </p:sp>
      <p:sp>
        <p:nvSpPr>
          <p:cNvPr id="31" name="TextBox 30"/>
          <p:cNvSpPr txBox="1"/>
          <p:nvPr/>
        </p:nvSpPr>
        <p:spPr>
          <a:xfrm>
            <a:off x="3319463" y="2081213"/>
            <a:ext cx="1539875"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breast cancer data</a:t>
            </a:r>
          </a:p>
        </p:txBody>
      </p:sp>
      <p:pic>
        <p:nvPicPr>
          <p:cNvPr id="298000" name="Picture 31"/>
          <p:cNvPicPr>
            <a:picLocks noChangeAspect="1"/>
          </p:cNvPicPr>
          <p:nvPr/>
        </p:nvPicPr>
        <p:blipFill>
          <a:blip r:embed="rId8" cstate="print"/>
          <a:srcRect/>
          <a:stretch>
            <a:fillRect/>
          </a:stretch>
        </p:blipFill>
        <p:spPr bwMode="auto">
          <a:xfrm>
            <a:off x="5811838" y="5726113"/>
            <a:ext cx="704850" cy="1004887"/>
          </a:xfrm>
          <a:prstGeom prst="rect">
            <a:avLst/>
          </a:prstGeom>
          <a:noFill/>
          <a:ln w="9525">
            <a:noFill/>
            <a:miter lim="800000"/>
            <a:headEnd/>
            <a:tailEnd/>
          </a:ln>
        </p:spPr>
      </p:pic>
      <p:pic>
        <p:nvPicPr>
          <p:cNvPr id="298001" name="Picture 32"/>
          <p:cNvPicPr>
            <a:picLocks noChangeAspect="1"/>
          </p:cNvPicPr>
          <p:nvPr/>
        </p:nvPicPr>
        <p:blipFill>
          <a:blip r:embed="rId9" cstate="print"/>
          <a:srcRect/>
          <a:stretch>
            <a:fillRect/>
          </a:stretch>
        </p:blipFill>
        <p:spPr bwMode="auto">
          <a:xfrm>
            <a:off x="6599238" y="6069013"/>
            <a:ext cx="1211262" cy="661987"/>
          </a:xfrm>
          <a:prstGeom prst="rect">
            <a:avLst/>
          </a:prstGeom>
          <a:noFill/>
          <a:ln w="9525">
            <a:noFill/>
            <a:miter lim="800000"/>
            <a:headEnd/>
            <a:tailEnd/>
          </a:ln>
        </p:spPr>
      </p:pic>
      <p:cxnSp>
        <p:nvCxnSpPr>
          <p:cNvPr id="35" name="Straight Connector 34"/>
          <p:cNvCxnSpPr>
            <a:cxnSpLocks noChangeShapeType="1"/>
          </p:cNvCxnSpPr>
          <p:nvPr/>
        </p:nvCxnSpPr>
        <p:spPr bwMode="auto">
          <a:xfrm flipH="1">
            <a:off x="5435600" y="4325938"/>
            <a:ext cx="457200" cy="0"/>
          </a:xfrm>
          <a:prstGeom prst="line">
            <a:avLst/>
          </a:prstGeom>
          <a:noFill/>
          <a:ln w="25400">
            <a:solidFill>
              <a:schemeClr val="accent1"/>
            </a:solidFill>
            <a:round/>
            <a:headEnd/>
            <a:tailEnd/>
          </a:ln>
          <a:effectLst>
            <a:outerShdw dist="20000" dir="5400000" rotWithShape="0">
              <a:srgbClr val="808080">
                <a:alpha val="37999"/>
              </a:srgbClr>
            </a:outerShdw>
          </a:effectLst>
        </p:spPr>
      </p:cxnSp>
      <p:cxnSp>
        <p:nvCxnSpPr>
          <p:cNvPr id="41" name="Straight Connector 40"/>
          <p:cNvCxnSpPr>
            <a:cxnSpLocks noChangeShapeType="1"/>
          </p:cNvCxnSpPr>
          <p:nvPr/>
        </p:nvCxnSpPr>
        <p:spPr bwMode="auto">
          <a:xfrm>
            <a:off x="5435600" y="4325938"/>
            <a:ext cx="0" cy="2117725"/>
          </a:xfrm>
          <a:prstGeom prst="line">
            <a:avLst/>
          </a:prstGeom>
          <a:noFill/>
          <a:ln w="25400">
            <a:solidFill>
              <a:schemeClr val="accent1"/>
            </a:solidFill>
            <a:round/>
            <a:headEnd/>
            <a:tailEnd/>
          </a:ln>
          <a:effectLst>
            <a:outerShdw dist="20000" dir="5400000" rotWithShape="0">
              <a:srgbClr val="808080">
                <a:alpha val="37999"/>
              </a:srgbClr>
            </a:outerShdw>
          </a:effectLst>
        </p:spPr>
      </p:cxnSp>
      <p:cxnSp>
        <p:nvCxnSpPr>
          <p:cNvPr id="43" name="Straight Arrow Connector 42"/>
          <p:cNvCxnSpPr>
            <a:cxnSpLocks noChangeShapeType="1"/>
          </p:cNvCxnSpPr>
          <p:nvPr/>
        </p:nvCxnSpPr>
        <p:spPr bwMode="auto">
          <a:xfrm>
            <a:off x="5435600" y="6443663"/>
            <a:ext cx="381000" cy="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
        <p:nvSpPr>
          <p:cNvPr id="44" name="TextBox 43"/>
          <p:cNvSpPr txBox="1"/>
          <p:nvPr/>
        </p:nvSpPr>
        <p:spPr>
          <a:xfrm>
            <a:off x="169863" y="4287838"/>
            <a:ext cx="2046287"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Challenge Launch: July 17</a:t>
            </a:r>
          </a:p>
        </p:txBody>
      </p:sp>
      <p:sp>
        <p:nvSpPr>
          <p:cNvPr id="47" name="Bent Arrow 46"/>
          <p:cNvSpPr>
            <a:spLocks/>
          </p:cNvSpPr>
          <p:nvPr/>
        </p:nvSpPr>
        <p:spPr bwMode="auto">
          <a:xfrm rot="5400000">
            <a:off x="5380831" y="3085307"/>
            <a:ext cx="455613" cy="908050"/>
          </a:xfrm>
          <a:custGeom>
            <a:avLst/>
            <a:gdLst>
              <a:gd name="T0" fmla="*/ 0 w 455613"/>
              <a:gd name="T1" fmla="*/ 908050 h 908050"/>
              <a:gd name="T2" fmla="*/ 0 w 455613"/>
              <a:gd name="T3" fmla="*/ 256282 h 908050"/>
              <a:gd name="T4" fmla="*/ 199331 w 455613"/>
              <a:gd name="T5" fmla="*/ 56951 h 908050"/>
              <a:gd name="T6" fmla="*/ 341710 w 455613"/>
              <a:gd name="T7" fmla="*/ 56952 h 908050"/>
              <a:gd name="T8" fmla="*/ 341710 w 455613"/>
              <a:gd name="T9" fmla="*/ 0 h 908050"/>
              <a:gd name="T10" fmla="*/ 455613 w 455613"/>
              <a:gd name="T11" fmla="*/ 113903 h 908050"/>
              <a:gd name="T12" fmla="*/ 341710 w 455613"/>
              <a:gd name="T13" fmla="*/ 227807 h 908050"/>
              <a:gd name="T14" fmla="*/ 341710 w 455613"/>
              <a:gd name="T15" fmla="*/ 170855 h 908050"/>
              <a:gd name="T16" fmla="*/ 199331 w 455613"/>
              <a:gd name="T17" fmla="*/ 170855 h 908050"/>
              <a:gd name="T18" fmla="*/ 113904 w 455613"/>
              <a:gd name="T19" fmla="*/ 256282 h 908050"/>
              <a:gd name="T20" fmla="*/ 113903 w 455613"/>
              <a:gd name="T21" fmla="*/ 908050 h 908050"/>
              <a:gd name="T22" fmla="*/ 0 w 455613"/>
              <a:gd name="T23" fmla="*/ 908050 h 9080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5613" h="908050">
                <a:moveTo>
                  <a:pt x="0" y="908050"/>
                </a:moveTo>
                <a:lnTo>
                  <a:pt x="0" y="256282"/>
                </a:lnTo>
                <a:cubicBezTo>
                  <a:pt x="0" y="146195"/>
                  <a:pt x="89244" y="56951"/>
                  <a:pt x="199331" y="56951"/>
                </a:cubicBezTo>
                <a:lnTo>
                  <a:pt x="341710" y="56952"/>
                </a:lnTo>
                <a:lnTo>
                  <a:pt x="341710" y="0"/>
                </a:lnTo>
                <a:lnTo>
                  <a:pt x="455613" y="113903"/>
                </a:lnTo>
                <a:lnTo>
                  <a:pt x="341710" y="227807"/>
                </a:lnTo>
                <a:lnTo>
                  <a:pt x="341710" y="170855"/>
                </a:lnTo>
                <a:lnTo>
                  <a:pt x="199331" y="170855"/>
                </a:lnTo>
                <a:cubicBezTo>
                  <a:pt x="152151" y="170855"/>
                  <a:pt x="113904" y="209102"/>
                  <a:pt x="113904" y="256282"/>
                </a:cubicBezTo>
                <a:cubicBezTo>
                  <a:pt x="113904" y="473538"/>
                  <a:pt x="113903" y="690794"/>
                  <a:pt x="113903" y="908050"/>
                </a:cubicBezTo>
                <a:lnTo>
                  <a:pt x="0" y="908050"/>
                </a:lnTo>
                <a:close/>
              </a:path>
            </a:pathLst>
          </a:custGeom>
          <a:gradFill rotWithShape="1">
            <a:gsLst>
              <a:gs pos="0">
                <a:srgbClr val="9BC1FF"/>
              </a:gs>
              <a:gs pos="100000">
                <a:srgbClr val="3F80CD"/>
              </a:gs>
            </a:gsLst>
            <a:lin ang="5400000"/>
          </a:gradFill>
          <a:ln w="9525" cap="flat" cmpd="sng">
            <a:solidFill>
              <a:srgbClr val="4A7EBB"/>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49" name="TextBox 48"/>
          <p:cNvSpPr txBox="1"/>
          <p:nvPr/>
        </p:nvSpPr>
        <p:spPr>
          <a:xfrm>
            <a:off x="5086350" y="3033713"/>
            <a:ext cx="1409700" cy="307975"/>
          </a:xfrm>
          <a:prstGeom prst="rect">
            <a:avLst/>
          </a:prstGeom>
          <a:noFill/>
        </p:spPr>
        <p:txBody>
          <a:bodyPr wrap="none">
            <a:spAutoFit/>
          </a:bodyPr>
          <a:lstStyle/>
          <a:p>
            <a:pPr defTabSz="457200" fontAlgn="auto">
              <a:spcBef>
                <a:spcPts val="0"/>
              </a:spcBef>
              <a:spcAft>
                <a:spcPts val="0"/>
              </a:spcAft>
              <a:defRPr/>
            </a:pPr>
            <a:r>
              <a:rPr lang="en-US" sz="1400" dirty="0">
                <a:solidFill>
                  <a:prstClr val="black"/>
                </a:solidFill>
                <a:latin typeface="Calibri"/>
                <a:ea typeface="+mn-ea"/>
              </a:rPr>
              <a:t>August 17 Status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0"/>
            <a:ext cx="8229600" cy="1143000"/>
          </a:xfrm>
        </p:spPr>
        <p:txBody>
          <a:bodyPr/>
          <a:lstStyle/>
          <a:p>
            <a:r>
              <a:rPr lang="en-US" dirty="0" smtClean="0"/>
              <a:t>Funding Acknowledgements</a:t>
            </a:r>
            <a:endParaRPr lang="en-US" dirty="0"/>
          </a:p>
        </p:txBody>
      </p:sp>
      <p:pic>
        <p:nvPicPr>
          <p:cNvPr id="3" name="Picture 2" descr="LSDF_logo_2c.jpg"/>
          <p:cNvPicPr>
            <a:picLocks noChangeAspect="1"/>
          </p:cNvPicPr>
          <p:nvPr/>
        </p:nvPicPr>
        <p:blipFill>
          <a:blip r:embed="rId2" cstate="print"/>
          <a:stretch>
            <a:fillRect/>
          </a:stretch>
        </p:blipFill>
        <p:spPr>
          <a:xfrm>
            <a:off x="4876800" y="5791200"/>
            <a:ext cx="2590800" cy="846328"/>
          </a:xfrm>
          <a:prstGeom prst="rect">
            <a:avLst/>
          </a:prstGeom>
        </p:spPr>
      </p:pic>
      <p:pic>
        <p:nvPicPr>
          <p:cNvPr id="4" name="Picture 3" descr="NCI_logo4.jpg"/>
          <p:cNvPicPr>
            <a:picLocks noChangeAspect="1"/>
          </p:cNvPicPr>
          <p:nvPr/>
        </p:nvPicPr>
        <p:blipFill>
          <a:blip r:embed="rId3" cstate="print"/>
          <a:stretch>
            <a:fillRect/>
          </a:stretch>
        </p:blipFill>
        <p:spPr>
          <a:xfrm>
            <a:off x="1722120" y="3962400"/>
            <a:ext cx="2011680" cy="2011680"/>
          </a:xfrm>
          <a:prstGeom prst="rect">
            <a:avLst/>
          </a:prstGeom>
        </p:spPr>
      </p:pic>
      <p:pic>
        <p:nvPicPr>
          <p:cNvPr id="6" name="Picture 5" descr="NCBO_logo.png"/>
          <p:cNvPicPr>
            <a:picLocks noChangeAspect="1"/>
          </p:cNvPicPr>
          <p:nvPr/>
        </p:nvPicPr>
        <p:blipFill>
          <a:blip r:embed="rId4" cstate="print"/>
          <a:stretch>
            <a:fillRect/>
          </a:stretch>
        </p:blipFill>
        <p:spPr>
          <a:xfrm>
            <a:off x="990600" y="6108810"/>
            <a:ext cx="3547188" cy="749190"/>
          </a:xfrm>
          <a:prstGeom prst="rect">
            <a:avLst/>
          </a:prstGeom>
        </p:spPr>
      </p:pic>
      <p:pic>
        <p:nvPicPr>
          <p:cNvPr id="7" name="Picture 6" descr="sloanLogo.jpg"/>
          <p:cNvPicPr>
            <a:picLocks noChangeAspect="1"/>
          </p:cNvPicPr>
          <p:nvPr/>
        </p:nvPicPr>
        <p:blipFill>
          <a:blip r:embed="rId5" cstate="print"/>
          <a:stretch>
            <a:fillRect/>
          </a:stretch>
        </p:blipFill>
        <p:spPr>
          <a:xfrm>
            <a:off x="4010025" y="4191000"/>
            <a:ext cx="2695575" cy="1369181"/>
          </a:xfrm>
          <a:prstGeom prst="rect">
            <a:avLst/>
          </a:prstGeom>
        </p:spPr>
      </p:pic>
      <p:sp>
        <p:nvSpPr>
          <p:cNvPr id="8" name="Title 1"/>
          <p:cNvSpPr txBox="1">
            <a:spLocks/>
          </p:cNvSpPr>
          <p:nvPr/>
        </p:nvSpPr>
        <p:spPr>
          <a:xfrm>
            <a:off x="457200" y="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Synapse Team</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9" name="TextBox 8"/>
          <p:cNvSpPr txBox="1"/>
          <p:nvPr/>
        </p:nvSpPr>
        <p:spPr>
          <a:xfrm>
            <a:off x="2590800" y="1037272"/>
            <a:ext cx="2023241" cy="1938992"/>
          </a:xfrm>
          <a:prstGeom prst="rect">
            <a:avLst/>
          </a:prstGeom>
          <a:noFill/>
        </p:spPr>
        <p:txBody>
          <a:bodyPr wrap="square" rtlCol="0">
            <a:spAutoFit/>
          </a:bodyPr>
          <a:lstStyle/>
          <a:p>
            <a:r>
              <a:rPr lang="en-US" sz="2400" dirty="0" smtClean="0">
                <a:latin typeface="Arial Narrow" pitchFamily="34" charset="0"/>
              </a:rPr>
              <a:t>Chris Bare</a:t>
            </a:r>
          </a:p>
          <a:p>
            <a:r>
              <a:rPr lang="en-US" sz="2400" dirty="0" smtClean="0">
                <a:latin typeface="Arial Narrow" pitchFamily="34" charset="0"/>
              </a:rPr>
              <a:t>Matt </a:t>
            </a:r>
            <a:r>
              <a:rPr lang="en-US" sz="2400" dirty="0" err="1" smtClean="0">
                <a:latin typeface="Arial Narrow" pitchFamily="34" charset="0"/>
              </a:rPr>
              <a:t>Furia</a:t>
            </a:r>
            <a:endParaRPr lang="en-US" sz="2400" dirty="0" smtClean="0">
              <a:latin typeface="Arial Narrow" pitchFamily="34" charset="0"/>
            </a:endParaRPr>
          </a:p>
          <a:p>
            <a:r>
              <a:rPr lang="en-US" sz="2400" dirty="0" smtClean="0">
                <a:latin typeface="Arial Narrow" pitchFamily="34" charset="0"/>
              </a:rPr>
              <a:t>John Hill</a:t>
            </a:r>
          </a:p>
          <a:p>
            <a:r>
              <a:rPr lang="en-US" sz="2400" dirty="0" smtClean="0">
                <a:latin typeface="Arial Narrow" pitchFamily="34" charset="0"/>
              </a:rPr>
              <a:t>Jay Hodgson</a:t>
            </a:r>
          </a:p>
          <a:p>
            <a:r>
              <a:rPr lang="en-US" sz="2400" dirty="0" smtClean="0">
                <a:latin typeface="Arial Narrow" pitchFamily="34" charset="0"/>
              </a:rPr>
              <a:t>Bruce Hoff</a:t>
            </a:r>
          </a:p>
        </p:txBody>
      </p:sp>
      <p:sp>
        <p:nvSpPr>
          <p:cNvPr id="10" name="TextBox 9"/>
          <p:cNvSpPr txBox="1"/>
          <p:nvPr/>
        </p:nvSpPr>
        <p:spPr>
          <a:xfrm>
            <a:off x="4572000" y="1037272"/>
            <a:ext cx="2667000" cy="1938992"/>
          </a:xfrm>
          <a:prstGeom prst="rect">
            <a:avLst/>
          </a:prstGeom>
          <a:noFill/>
        </p:spPr>
        <p:txBody>
          <a:bodyPr wrap="square" rtlCol="0">
            <a:spAutoFit/>
          </a:bodyPr>
          <a:lstStyle/>
          <a:p>
            <a:r>
              <a:rPr lang="en-US" sz="2400" dirty="0" smtClean="0">
                <a:latin typeface="Arial Narrow" pitchFamily="34" charset="0"/>
              </a:rPr>
              <a:t>Michael Kellen</a:t>
            </a:r>
          </a:p>
          <a:p>
            <a:r>
              <a:rPr lang="en-US" sz="2400" dirty="0" smtClean="0">
                <a:latin typeface="Arial Narrow" pitchFamily="34" charset="0"/>
              </a:rPr>
              <a:t>Bennett Ng</a:t>
            </a:r>
          </a:p>
          <a:p>
            <a:r>
              <a:rPr lang="en-US" sz="2400" dirty="0" smtClean="0">
                <a:latin typeface="Arial Narrow" pitchFamily="34" charset="0"/>
              </a:rPr>
              <a:t>Geoff Shannon</a:t>
            </a:r>
          </a:p>
          <a:p>
            <a:r>
              <a:rPr lang="en-US" sz="2400" dirty="0" smtClean="0">
                <a:latin typeface="Arial Narrow" pitchFamily="34" charset="0"/>
              </a:rPr>
              <a:t>Xavier </a:t>
            </a:r>
            <a:r>
              <a:rPr lang="en-US" sz="2400" dirty="0" err="1" smtClean="0">
                <a:latin typeface="Arial Narrow" pitchFamily="34" charset="0"/>
              </a:rPr>
              <a:t>Schildwachter</a:t>
            </a:r>
            <a:endParaRPr lang="en-US" sz="2400" dirty="0" smtClean="0">
              <a:latin typeface="Arial Narrow" pitchFamily="34" charset="0"/>
            </a:endParaRPr>
          </a:p>
          <a:p>
            <a:r>
              <a:rPr lang="en-US" sz="2400" dirty="0" smtClean="0">
                <a:latin typeface="Arial Narrow" pitchFamily="34" charset="0"/>
              </a:rPr>
              <a:t>Eric Wu</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rial Narrow" pitchFamily="34" charset="0"/>
              </a:rPr>
              <a:t>Slide Backups</a:t>
            </a:r>
            <a:endParaRPr lang="en-US" dirty="0">
              <a:latin typeface="Arial Narrow"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Title 1"/>
          <p:cNvSpPr>
            <a:spLocks noGrp="1"/>
          </p:cNvSpPr>
          <p:nvPr>
            <p:ph type="ctrTitle"/>
          </p:nvPr>
        </p:nvSpPr>
        <p:spPr>
          <a:xfrm>
            <a:off x="915988" y="23813"/>
            <a:ext cx="7967662" cy="927100"/>
          </a:xfrm>
        </p:spPr>
        <p:txBody>
          <a:bodyPr/>
          <a:lstStyle/>
          <a:p>
            <a:pPr eaLnBrk="1" hangingPunct="1"/>
            <a:r>
              <a:rPr lang="en-US" sz="3200" smtClean="0">
                <a:latin typeface="Arial" pitchFamily="34" charset="0"/>
                <a:ea typeface="ＭＳ Ｐゴシック" pitchFamily="34" charset="-128"/>
                <a:cs typeface="Arial" pitchFamily="34" charset="0"/>
              </a:rPr>
              <a:t>What</a:t>
            </a:r>
            <a:r>
              <a:rPr lang="en-US" sz="3200" smtClean="0">
                <a:solidFill>
                  <a:srgbClr val="005C55"/>
                </a:solidFill>
                <a:latin typeface="Calibri" pitchFamily="34" charset="0"/>
                <a:ea typeface="ＭＳ Ｐゴシック" pitchFamily="34" charset="-128"/>
              </a:rPr>
              <a:t> </a:t>
            </a:r>
            <a:r>
              <a:rPr lang="en-US" sz="3200" smtClean="0">
                <a:latin typeface="Arial" pitchFamily="34" charset="0"/>
                <a:ea typeface="ＭＳ Ｐゴシック" pitchFamily="34" charset="-128"/>
                <a:cs typeface="Arial" pitchFamily="34" charset="0"/>
              </a:rPr>
              <a:t>is the problem?</a:t>
            </a:r>
          </a:p>
        </p:txBody>
      </p:sp>
      <p:pic>
        <p:nvPicPr>
          <p:cNvPr id="287746" name="Picture 1"/>
          <p:cNvPicPr>
            <a:picLocks noChangeAspect="1"/>
          </p:cNvPicPr>
          <p:nvPr/>
        </p:nvPicPr>
        <p:blipFill>
          <a:blip r:embed="rId2" cstate="print"/>
          <a:srcRect l="3246" r="3540" b="5107"/>
          <a:stretch>
            <a:fillRect/>
          </a:stretch>
        </p:blipFill>
        <p:spPr bwMode="auto">
          <a:xfrm>
            <a:off x="5638800" y="4953000"/>
            <a:ext cx="3260725" cy="1828800"/>
          </a:xfrm>
          <a:prstGeom prst="rect">
            <a:avLst/>
          </a:prstGeom>
          <a:noFill/>
          <a:ln w="9525">
            <a:noFill/>
            <a:miter lim="800000"/>
            <a:headEnd/>
            <a:tailEnd/>
          </a:ln>
        </p:spPr>
      </p:pic>
      <p:sp>
        <p:nvSpPr>
          <p:cNvPr id="287747" name="Subtitle 2"/>
          <p:cNvSpPr>
            <a:spLocks noGrp="1"/>
          </p:cNvSpPr>
          <p:nvPr>
            <p:ph type="subTitle" idx="1"/>
          </p:nvPr>
        </p:nvSpPr>
        <p:spPr>
          <a:xfrm>
            <a:off x="496888" y="931863"/>
            <a:ext cx="9144000" cy="5926137"/>
          </a:xfrm>
        </p:spPr>
        <p:txBody>
          <a:bodyPr>
            <a:noAutofit/>
          </a:bodyPr>
          <a:lstStyle/>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Our current models of disease biology are primitive and limit doctor</a:t>
            </a:r>
            <a:r>
              <a:rPr lang="en-US" altLang="en-US" sz="2400" dirty="0" smtClean="0">
                <a:solidFill>
                  <a:srgbClr val="000000"/>
                </a:solidFill>
                <a:latin typeface="Arial Narrow" pitchFamily="34" charset="0"/>
                <a:ea typeface="ＭＳ Ｐゴシック" pitchFamily="34" charset="-128"/>
                <a:cs typeface="Arial" pitchFamily="34" charset="0"/>
              </a:rPr>
              <a:t>’</a:t>
            </a:r>
            <a:r>
              <a:rPr lang="en-US" sz="2400" dirty="0" smtClean="0">
                <a:solidFill>
                  <a:srgbClr val="000000"/>
                </a:solidFill>
                <a:latin typeface="Arial Narrow" pitchFamily="34" charset="0"/>
                <a:ea typeface="ＭＳ Ｐゴシック" pitchFamily="34" charset="-128"/>
                <a:cs typeface="Arial" pitchFamily="34" charset="0"/>
              </a:rPr>
              <a:t>s understanding and ability to treat patients </a:t>
            </a: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endParaRPr lang="en-US" sz="2400" dirty="0" smtClean="0">
              <a:solidFill>
                <a:srgbClr val="000000"/>
              </a:solidFill>
              <a:latin typeface="Arial Narrow" pitchFamily="34" charset="0"/>
              <a:ea typeface="ＭＳ Ｐゴシック" pitchFamily="34" charset="-128"/>
              <a:cs typeface="Arial" pitchFamily="34" charset="0"/>
            </a:endParaRP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Current incentives reward those who </a:t>
            </a:r>
          </a:p>
          <a:p>
            <a:pPr marL="285750" indent="-285750" algn="l" eaLnBrk="1" hangingPunct="1"/>
            <a:r>
              <a:rPr lang="en-US" sz="2400" dirty="0" smtClean="0">
                <a:solidFill>
                  <a:srgbClr val="000000"/>
                </a:solidFill>
                <a:latin typeface="Arial Narrow" pitchFamily="34" charset="0"/>
                <a:ea typeface="ＭＳ Ｐゴシック" pitchFamily="34" charset="-128"/>
                <a:cs typeface="Arial" pitchFamily="34" charset="0"/>
              </a:rPr>
              <a:t>silo information and work in closed systems</a:t>
            </a:r>
          </a:p>
          <a:p>
            <a:pPr marL="285750" indent="-285750" algn="l" eaLnBrk="1" hangingPunct="1"/>
            <a:endParaRPr lang="en-US" sz="900" dirty="0" smtClean="0">
              <a:solidFill>
                <a:srgbClr val="000000"/>
              </a:solidFill>
              <a:latin typeface="Arial Narrow" pitchFamily="34" charset="0"/>
              <a:ea typeface="ＭＳ Ｐゴシック" pitchFamily="34" charset="-128"/>
              <a:cs typeface="Arial" pitchFamily="34" charset="0"/>
            </a:endParaRPr>
          </a:p>
        </p:txBody>
      </p:sp>
      <p:pic>
        <p:nvPicPr>
          <p:cNvPr id="287748" name="Picture 1"/>
          <p:cNvPicPr>
            <a:picLocks noChangeAspect="1"/>
          </p:cNvPicPr>
          <p:nvPr/>
        </p:nvPicPr>
        <p:blipFill>
          <a:blip r:embed="rId3" cstate="print"/>
          <a:srcRect r="1981"/>
          <a:stretch>
            <a:fillRect/>
          </a:stretch>
        </p:blipFill>
        <p:spPr bwMode="auto">
          <a:xfrm>
            <a:off x="596900" y="2082800"/>
            <a:ext cx="5110163" cy="282892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89" name="Picture 60" descr="deliver_clear.pdf"/>
          <p:cNvPicPr>
            <a:picLocks noChangeAspect="1"/>
          </p:cNvPicPr>
          <p:nvPr/>
        </p:nvPicPr>
        <p:blipFill>
          <a:blip r:embed="rId2" cstate="print"/>
          <a:srcRect l="15645" t="6232" r="24944" b="51315"/>
          <a:stretch>
            <a:fillRect/>
          </a:stretch>
        </p:blipFill>
        <p:spPr bwMode="auto">
          <a:xfrm>
            <a:off x="5859463" y="3952875"/>
            <a:ext cx="439737" cy="512763"/>
          </a:xfrm>
          <a:prstGeom prst="rect">
            <a:avLst/>
          </a:prstGeom>
          <a:noFill/>
          <a:ln w="9525">
            <a:noFill/>
            <a:miter lim="800000"/>
            <a:headEnd/>
            <a:tailEnd/>
          </a:ln>
        </p:spPr>
      </p:pic>
      <p:pic>
        <p:nvPicPr>
          <p:cNvPr id="268290" name="Picture 68"/>
          <p:cNvPicPr>
            <a:picLocks noChangeAspect="1"/>
          </p:cNvPicPr>
          <p:nvPr/>
        </p:nvPicPr>
        <p:blipFill>
          <a:blip r:embed="rId3" cstate="print"/>
          <a:srcRect/>
          <a:stretch>
            <a:fillRect/>
          </a:stretch>
        </p:blipFill>
        <p:spPr bwMode="auto">
          <a:xfrm>
            <a:off x="2390775" y="4160838"/>
            <a:ext cx="1058863" cy="901700"/>
          </a:xfrm>
          <a:prstGeom prst="rect">
            <a:avLst/>
          </a:prstGeom>
          <a:noFill/>
          <a:ln w="9525">
            <a:noFill/>
            <a:miter lim="800000"/>
            <a:headEnd/>
            <a:tailEnd/>
          </a:ln>
        </p:spPr>
      </p:pic>
      <p:pic>
        <p:nvPicPr>
          <p:cNvPr id="268291" name="Picture 69"/>
          <p:cNvPicPr>
            <a:picLocks noChangeAspect="1"/>
          </p:cNvPicPr>
          <p:nvPr/>
        </p:nvPicPr>
        <p:blipFill>
          <a:blip r:embed="rId4" cstate="print"/>
          <a:srcRect/>
          <a:stretch>
            <a:fillRect/>
          </a:stretch>
        </p:blipFill>
        <p:spPr bwMode="auto">
          <a:xfrm>
            <a:off x="3379788" y="3940175"/>
            <a:ext cx="655637" cy="1103313"/>
          </a:xfrm>
          <a:prstGeom prst="rect">
            <a:avLst/>
          </a:prstGeom>
          <a:noFill/>
          <a:ln w="9525">
            <a:noFill/>
            <a:miter lim="800000"/>
            <a:headEnd/>
            <a:tailEnd/>
          </a:ln>
        </p:spPr>
      </p:pic>
      <p:sp>
        <p:nvSpPr>
          <p:cNvPr id="71" name="TextBox 70"/>
          <p:cNvSpPr txBox="1"/>
          <p:nvPr/>
        </p:nvSpPr>
        <p:spPr>
          <a:xfrm>
            <a:off x="2862263" y="4110038"/>
            <a:ext cx="920750" cy="646112"/>
          </a:xfrm>
          <a:prstGeom prst="rect">
            <a:avLst/>
          </a:prstGeom>
          <a:noFill/>
        </p:spPr>
        <p:txBody>
          <a:bodyPr wrap="none">
            <a:spAutoFit/>
          </a:bodyPr>
          <a:lstStyle/>
          <a:p>
            <a:pPr algn="ctr" defTabSz="457200" fontAlgn="auto">
              <a:spcBef>
                <a:spcPts val="0"/>
              </a:spcBef>
              <a:spcAft>
                <a:spcPts val="0"/>
              </a:spcAft>
              <a:defRPr/>
            </a:pPr>
            <a:endParaRPr lang="en-US" sz="1200" b="1" dirty="0">
              <a:solidFill>
                <a:prstClr val="black"/>
              </a:solidFill>
              <a:latin typeface="Arial"/>
              <a:ea typeface="+mn-ea"/>
              <a:cs typeface="Arial"/>
            </a:endParaRPr>
          </a:p>
          <a:p>
            <a:pPr algn="ctr" defTabSz="457200" fontAlgn="auto">
              <a:spcBef>
                <a:spcPts val="0"/>
              </a:spcBef>
              <a:spcAft>
                <a:spcPts val="0"/>
              </a:spcAft>
              <a:defRPr/>
            </a:pPr>
            <a:r>
              <a:rPr lang="en-US" sz="1200" b="1" dirty="0">
                <a:solidFill>
                  <a:prstClr val="black"/>
                </a:solidFill>
                <a:latin typeface="Arial"/>
                <a:ea typeface="+mn-ea"/>
                <a:cs typeface="Arial"/>
              </a:rPr>
              <a:t>Biological </a:t>
            </a:r>
          </a:p>
          <a:p>
            <a:pPr algn="ctr" defTabSz="457200" fontAlgn="auto">
              <a:spcBef>
                <a:spcPts val="0"/>
              </a:spcBef>
              <a:spcAft>
                <a:spcPts val="0"/>
              </a:spcAft>
              <a:defRPr/>
            </a:pPr>
            <a:r>
              <a:rPr lang="en-US" sz="1200" b="1" dirty="0">
                <a:solidFill>
                  <a:prstClr val="black"/>
                </a:solidFill>
                <a:latin typeface="Arial"/>
                <a:ea typeface="+mn-ea"/>
                <a:cs typeface="Arial"/>
              </a:rPr>
              <a:t>System</a:t>
            </a:r>
          </a:p>
        </p:txBody>
      </p:sp>
      <p:pic>
        <p:nvPicPr>
          <p:cNvPr id="268293" name="Picture 174"/>
          <p:cNvPicPr>
            <a:picLocks noChangeAspect="1"/>
          </p:cNvPicPr>
          <p:nvPr/>
        </p:nvPicPr>
        <p:blipFill>
          <a:blip r:embed="rId5" cstate="print"/>
          <a:srcRect/>
          <a:stretch>
            <a:fillRect/>
          </a:stretch>
        </p:blipFill>
        <p:spPr bwMode="auto">
          <a:xfrm>
            <a:off x="3841750" y="1963738"/>
            <a:ext cx="1296988" cy="1058862"/>
          </a:xfrm>
          <a:prstGeom prst="rect">
            <a:avLst/>
          </a:prstGeom>
          <a:noFill/>
          <a:ln w="9525">
            <a:noFill/>
            <a:miter lim="800000"/>
            <a:headEnd/>
            <a:tailEnd/>
          </a:ln>
        </p:spPr>
      </p:pic>
      <p:sp>
        <p:nvSpPr>
          <p:cNvPr id="73" name="Bent Arrow 72"/>
          <p:cNvSpPr>
            <a:spLocks/>
          </p:cNvSpPr>
          <p:nvPr/>
        </p:nvSpPr>
        <p:spPr bwMode="auto">
          <a:xfrm>
            <a:off x="3179763" y="2732088"/>
            <a:ext cx="720725" cy="1408112"/>
          </a:xfrm>
          <a:custGeom>
            <a:avLst/>
            <a:gdLst>
              <a:gd name="T0" fmla="*/ 0 w 720725"/>
              <a:gd name="T1" fmla="*/ 1408112 h 1408112"/>
              <a:gd name="T2" fmla="*/ 0 w 720725"/>
              <a:gd name="T3" fmla="*/ 309148 h 1408112"/>
              <a:gd name="T4" fmla="*/ 279605 w 720725"/>
              <a:gd name="T5" fmla="*/ 29543 h 1408112"/>
              <a:gd name="T6" fmla="*/ 534230 w 720725"/>
              <a:gd name="T7" fmla="*/ 29543 h 1408112"/>
              <a:gd name="T8" fmla="*/ 534230 w 720725"/>
              <a:gd name="T9" fmla="*/ 0 h 1408112"/>
              <a:gd name="T10" fmla="*/ 720725 w 720725"/>
              <a:gd name="T11" fmla="*/ 29543 h 1408112"/>
              <a:gd name="T12" fmla="*/ 534230 w 720725"/>
              <a:gd name="T13" fmla="*/ 59085 h 1408112"/>
              <a:gd name="T14" fmla="*/ 534230 w 720725"/>
              <a:gd name="T15" fmla="*/ 29543 h 1408112"/>
              <a:gd name="T16" fmla="*/ 279605 w 720725"/>
              <a:gd name="T17" fmla="*/ 29543 h 1408112"/>
              <a:gd name="T18" fmla="*/ 0 w 720725"/>
              <a:gd name="T19" fmla="*/ 309148 h 1408112"/>
              <a:gd name="T20" fmla="*/ 0 w 720725"/>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20725" h="1408112">
                <a:moveTo>
                  <a:pt x="0" y="1408112"/>
                </a:moveTo>
                <a:lnTo>
                  <a:pt x="0" y="309148"/>
                </a:lnTo>
                <a:cubicBezTo>
                  <a:pt x="0" y="154726"/>
                  <a:pt x="125183" y="29543"/>
                  <a:pt x="279605" y="29543"/>
                </a:cubicBezTo>
                <a:lnTo>
                  <a:pt x="534230" y="29543"/>
                </a:lnTo>
                <a:lnTo>
                  <a:pt x="534230" y="0"/>
                </a:lnTo>
                <a:lnTo>
                  <a:pt x="720725" y="29543"/>
                </a:lnTo>
                <a:lnTo>
                  <a:pt x="534230" y="59085"/>
                </a:lnTo>
                <a:lnTo>
                  <a:pt x="534230" y="29543"/>
                </a:lnTo>
                <a:lnTo>
                  <a:pt x="279605" y="29543"/>
                </a:lnTo>
                <a:cubicBezTo>
                  <a:pt x="125183" y="29543"/>
                  <a:pt x="0" y="154726"/>
                  <a:pt x="0" y="309148"/>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76" name="TextBox 175"/>
          <p:cNvSpPr txBox="1"/>
          <p:nvPr/>
        </p:nvSpPr>
        <p:spPr>
          <a:xfrm>
            <a:off x="3884613" y="2259013"/>
            <a:ext cx="839787" cy="577850"/>
          </a:xfrm>
          <a:prstGeom prst="rect">
            <a:avLst/>
          </a:prstGeom>
          <a:noFill/>
        </p:spPr>
        <p:txBody>
          <a:bodyPr wrap="none">
            <a:spAutoFit/>
          </a:bodyPr>
          <a:lstStyle/>
          <a:p>
            <a:pPr algn="ctr" defTabSz="457200" fontAlgn="auto">
              <a:spcBef>
                <a:spcPts val="0"/>
              </a:spcBef>
              <a:spcAft>
                <a:spcPts val="0"/>
              </a:spcAft>
              <a:defRPr/>
            </a:pPr>
            <a:r>
              <a:rPr lang="en-US" sz="1400" dirty="0">
                <a:solidFill>
                  <a:prstClr val="black"/>
                </a:solidFill>
                <a:latin typeface="Arial"/>
                <a:ea typeface="+mn-ea"/>
                <a:cs typeface="Arial"/>
              </a:rPr>
              <a:t>Data</a:t>
            </a:r>
          </a:p>
        </p:txBody>
      </p:sp>
      <p:pic>
        <p:nvPicPr>
          <p:cNvPr id="268296" name="Picture 176"/>
          <p:cNvPicPr>
            <a:picLocks noChangeAspect="1"/>
          </p:cNvPicPr>
          <p:nvPr/>
        </p:nvPicPr>
        <p:blipFill>
          <a:blip r:embed="rId6" cstate="print"/>
          <a:srcRect/>
          <a:stretch>
            <a:fillRect/>
          </a:stretch>
        </p:blipFill>
        <p:spPr bwMode="auto">
          <a:xfrm>
            <a:off x="5108575" y="3851275"/>
            <a:ext cx="542925" cy="655638"/>
          </a:xfrm>
          <a:prstGeom prst="rect">
            <a:avLst/>
          </a:prstGeom>
          <a:noFill/>
          <a:ln w="9525">
            <a:noFill/>
            <a:miter lim="800000"/>
            <a:headEnd/>
            <a:tailEnd/>
          </a:ln>
        </p:spPr>
      </p:pic>
      <p:pic>
        <p:nvPicPr>
          <p:cNvPr id="268297" name="Picture 177"/>
          <p:cNvPicPr>
            <a:picLocks noChangeAspect="1"/>
          </p:cNvPicPr>
          <p:nvPr/>
        </p:nvPicPr>
        <p:blipFill>
          <a:blip r:embed="rId7" cstate="print"/>
          <a:srcRect/>
          <a:stretch>
            <a:fillRect/>
          </a:stretch>
        </p:blipFill>
        <p:spPr bwMode="auto">
          <a:xfrm>
            <a:off x="5041900" y="4718050"/>
            <a:ext cx="688975" cy="533400"/>
          </a:xfrm>
          <a:prstGeom prst="rect">
            <a:avLst/>
          </a:prstGeom>
          <a:noFill/>
          <a:ln w="9525">
            <a:noFill/>
            <a:miter lim="800000"/>
            <a:headEnd/>
            <a:tailEnd/>
          </a:ln>
        </p:spPr>
      </p:pic>
      <p:pic>
        <p:nvPicPr>
          <p:cNvPr id="268298" name="Picture 178"/>
          <p:cNvPicPr>
            <a:picLocks noChangeAspect="1"/>
          </p:cNvPicPr>
          <p:nvPr/>
        </p:nvPicPr>
        <p:blipFill>
          <a:blip r:embed="rId8" cstate="print"/>
          <a:srcRect/>
          <a:stretch>
            <a:fillRect/>
          </a:stretch>
        </p:blipFill>
        <p:spPr bwMode="auto">
          <a:xfrm>
            <a:off x="5819775" y="4572000"/>
            <a:ext cx="549275" cy="677863"/>
          </a:xfrm>
          <a:prstGeom prst="rect">
            <a:avLst/>
          </a:prstGeom>
          <a:noFill/>
          <a:ln w="9525">
            <a:noFill/>
            <a:miter lim="800000"/>
            <a:headEnd/>
            <a:tailEnd/>
          </a:ln>
        </p:spPr>
      </p:pic>
      <p:cxnSp>
        <p:nvCxnSpPr>
          <p:cNvPr id="181" name="Straight Arrow Connector 180"/>
          <p:cNvCxnSpPr/>
          <p:nvPr/>
        </p:nvCxnSpPr>
        <p:spPr>
          <a:xfrm flipH="1">
            <a:off x="4279900" y="4713288"/>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182" name="Bent Arrow 181"/>
          <p:cNvSpPr>
            <a:spLocks/>
          </p:cNvSpPr>
          <p:nvPr/>
        </p:nvSpPr>
        <p:spPr bwMode="auto">
          <a:xfrm>
            <a:off x="3119438" y="2660650"/>
            <a:ext cx="720725" cy="1408113"/>
          </a:xfrm>
          <a:custGeom>
            <a:avLst/>
            <a:gdLst>
              <a:gd name="T0" fmla="*/ 0 w 720725"/>
              <a:gd name="T1" fmla="*/ 1408113 h 1408113"/>
              <a:gd name="T2" fmla="*/ 0 w 720725"/>
              <a:gd name="T3" fmla="*/ 309148 h 1408113"/>
              <a:gd name="T4" fmla="*/ 279605 w 720725"/>
              <a:gd name="T5" fmla="*/ 29543 h 1408113"/>
              <a:gd name="T6" fmla="*/ 534230 w 720725"/>
              <a:gd name="T7" fmla="*/ 29543 h 1408113"/>
              <a:gd name="T8" fmla="*/ 534230 w 720725"/>
              <a:gd name="T9" fmla="*/ 0 h 1408113"/>
              <a:gd name="T10" fmla="*/ 720725 w 720725"/>
              <a:gd name="T11" fmla="*/ 29543 h 1408113"/>
              <a:gd name="T12" fmla="*/ 534230 w 720725"/>
              <a:gd name="T13" fmla="*/ 59085 h 1408113"/>
              <a:gd name="T14" fmla="*/ 534230 w 720725"/>
              <a:gd name="T15" fmla="*/ 29543 h 1408113"/>
              <a:gd name="T16" fmla="*/ 279605 w 720725"/>
              <a:gd name="T17" fmla="*/ 29543 h 1408113"/>
              <a:gd name="T18" fmla="*/ 0 w 720725"/>
              <a:gd name="T19" fmla="*/ 309148 h 1408113"/>
              <a:gd name="T20" fmla="*/ 0 w 720725"/>
              <a:gd name="T21" fmla="*/ 1408113 h 1408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20725" h="1408113">
                <a:moveTo>
                  <a:pt x="0" y="1408113"/>
                </a:moveTo>
                <a:lnTo>
                  <a:pt x="0" y="309148"/>
                </a:lnTo>
                <a:cubicBezTo>
                  <a:pt x="0" y="154726"/>
                  <a:pt x="125183" y="29543"/>
                  <a:pt x="279605" y="29543"/>
                </a:cubicBezTo>
                <a:lnTo>
                  <a:pt x="534230" y="29543"/>
                </a:lnTo>
                <a:lnTo>
                  <a:pt x="534230" y="0"/>
                </a:lnTo>
                <a:lnTo>
                  <a:pt x="720725" y="29543"/>
                </a:lnTo>
                <a:lnTo>
                  <a:pt x="534230" y="59085"/>
                </a:lnTo>
                <a:lnTo>
                  <a:pt x="534230" y="29543"/>
                </a:lnTo>
                <a:lnTo>
                  <a:pt x="279605" y="29543"/>
                </a:lnTo>
                <a:cubicBezTo>
                  <a:pt x="125183" y="29543"/>
                  <a:pt x="0" y="154726"/>
                  <a:pt x="0" y="309148"/>
                </a:cubicBezTo>
                <a:lnTo>
                  <a:pt x="0" y="140811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3" name="Bent Arrow 182"/>
          <p:cNvSpPr>
            <a:spLocks/>
          </p:cNvSpPr>
          <p:nvPr/>
        </p:nvSpPr>
        <p:spPr bwMode="auto">
          <a:xfrm>
            <a:off x="3059113" y="2589213"/>
            <a:ext cx="719137" cy="1408112"/>
          </a:xfrm>
          <a:custGeom>
            <a:avLst/>
            <a:gdLst>
              <a:gd name="T0" fmla="*/ 0 w 719137"/>
              <a:gd name="T1" fmla="*/ 1408112 h 1408112"/>
              <a:gd name="T2" fmla="*/ 0 w 719137"/>
              <a:gd name="T3" fmla="*/ 308467 h 1408112"/>
              <a:gd name="T4" fmla="*/ 278989 w 719137"/>
              <a:gd name="T5" fmla="*/ 29478 h 1408112"/>
              <a:gd name="T6" fmla="*/ 533053 w 719137"/>
              <a:gd name="T7" fmla="*/ 29477 h 1408112"/>
              <a:gd name="T8" fmla="*/ 533053 w 719137"/>
              <a:gd name="T9" fmla="*/ 0 h 1408112"/>
              <a:gd name="T10" fmla="*/ 719137 w 719137"/>
              <a:gd name="T11" fmla="*/ 29477 h 1408112"/>
              <a:gd name="T12" fmla="*/ 533053 w 719137"/>
              <a:gd name="T13" fmla="*/ 58955 h 1408112"/>
              <a:gd name="T14" fmla="*/ 533053 w 719137"/>
              <a:gd name="T15" fmla="*/ 29477 h 1408112"/>
              <a:gd name="T16" fmla="*/ 278989 w 719137"/>
              <a:gd name="T17" fmla="*/ 29477 h 1408112"/>
              <a:gd name="T18" fmla="*/ 0 w 719137"/>
              <a:gd name="T19" fmla="*/ 308466 h 1408112"/>
              <a:gd name="T20" fmla="*/ 0 w 719137"/>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2">
                <a:moveTo>
                  <a:pt x="0" y="1408112"/>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4" name="Bent Arrow 183"/>
          <p:cNvSpPr>
            <a:spLocks/>
          </p:cNvSpPr>
          <p:nvPr/>
        </p:nvSpPr>
        <p:spPr bwMode="auto">
          <a:xfrm>
            <a:off x="2998788" y="2517775"/>
            <a:ext cx="719137" cy="1408113"/>
          </a:xfrm>
          <a:custGeom>
            <a:avLst/>
            <a:gdLst>
              <a:gd name="T0" fmla="*/ 0 w 719137"/>
              <a:gd name="T1" fmla="*/ 1408113 h 1408113"/>
              <a:gd name="T2" fmla="*/ 0 w 719137"/>
              <a:gd name="T3" fmla="*/ 308467 h 1408113"/>
              <a:gd name="T4" fmla="*/ 278989 w 719137"/>
              <a:gd name="T5" fmla="*/ 29478 h 1408113"/>
              <a:gd name="T6" fmla="*/ 533053 w 719137"/>
              <a:gd name="T7" fmla="*/ 29477 h 1408113"/>
              <a:gd name="T8" fmla="*/ 533053 w 719137"/>
              <a:gd name="T9" fmla="*/ 0 h 1408113"/>
              <a:gd name="T10" fmla="*/ 719137 w 719137"/>
              <a:gd name="T11" fmla="*/ 29477 h 1408113"/>
              <a:gd name="T12" fmla="*/ 533053 w 719137"/>
              <a:gd name="T13" fmla="*/ 58955 h 1408113"/>
              <a:gd name="T14" fmla="*/ 533053 w 719137"/>
              <a:gd name="T15" fmla="*/ 29477 h 1408113"/>
              <a:gd name="T16" fmla="*/ 278989 w 719137"/>
              <a:gd name="T17" fmla="*/ 29477 h 1408113"/>
              <a:gd name="T18" fmla="*/ 0 w 719137"/>
              <a:gd name="T19" fmla="*/ 308466 h 1408113"/>
              <a:gd name="T20" fmla="*/ 0 w 719137"/>
              <a:gd name="T21" fmla="*/ 1408113 h 14081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3">
                <a:moveTo>
                  <a:pt x="0" y="1408113"/>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5" name="Bent Arrow 184"/>
          <p:cNvSpPr>
            <a:spLocks/>
          </p:cNvSpPr>
          <p:nvPr/>
        </p:nvSpPr>
        <p:spPr bwMode="auto">
          <a:xfrm>
            <a:off x="2938463" y="2446338"/>
            <a:ext cx="719137" cy="1408112"/>
          </a:xfrm>
          <a:custGeom>
            <a:avLst/>
            <a:gdLst>
              <a:gd name="T0" fmla="*/ 0 w 719137"/>
              <a:gd name="T1" fmla="*/ 1408112 h 1408112"/>
              <a:gd name="T2" fmla="*/ 0 w 719137"/>
              <a:gd name="T3" fmla="*/ 308467 h 1408112"/>
              <a:gd name="T4" fmla="*/ 278989 w 719137"/>
              <a:gd name="T5" fmla="*/ 29478 h 1408112"/>
              <a:gd name="T6" fmla="*/ 533053 w 719137"/>
              <a:gd name="T7" fmla="*/ 29477 h 1408112"/>
              <a:gd name="T8" fmla="*/ 533053 w 719137"/>
              <a:gd name="T9" fmla="*/ 0 h 1408112"/>
              <a:gd name="T10" fmla="*/ 719137 w 719137"/>
              <a:gd name="T11" fmla="*/ 29477 h 1408112"/>
              <a:gd name="T12" fmla="*/ 533053 w 719137"/>
              <a:gd name="T13" fmla="*/ 58955 h 1408112"/>
              <a:gd name="T14" fmla="*/ 533053 w 719137"/>
              <a:gd name="T15" fmla="*/ 29477 h 1408112"/>
              <a:gd name="T16" fmla="*/ 278989 w 719137"/>
              <a:gd name="T17" fmla="*/ 29477 h 1408112"/>
              <a:gd name="T18" fmla="*/ 0 w 719137"/>
              <a:gd name="T19" fmla="*/ 308466 h 1408112"/>
              <a:gd name="T20" fmla="*/ 0 w 719137"/>
              <a:gd name="T21" fmla="*/ 1408112 h 1408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8112">
                <a:moveTo>
                  <a:pt x="0" y="1408112"/>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8112"/>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6" name="Bent Arrow 185"/>
          <p:cNvSpPr>
            <a:spLocks/>
          </p:cNvSpPr>
          <p:nvPr/>
        </p:nvSpPr>
        <p:spPr bwMode="auto">
          <a:xfrm>
            <a:off x="2878138" y="2374900"/>
            <a:ext cx="719137" cy="1406525"/>
          </a:xfrm>
          <a:custGeom>
            <a:avLst/>
            <a:gdLst>
              <a:gd name="T0" fmla="*/ 0 w 719137"/>
              <a:gd name="T1" fmla="*/ 1406525 h 1406525"/>
              <a:gd name="T2" fmla="*/ 0 w 719137"/>
              <a:gd name="T3" fmla="*/ 308467 h 1406525"/>
              <a:gd name="T4" fmla="*/ 278989 w 719137"/>
              <a:gd name="T5" fmla="*/ 29478 h 1406525"/>
              <a:gd name="T6" fmla="*/ 533053 w 719137"/>
              <a:gd name="T7" fmla="*/ 29477 h 1406525"/>
              <a:gd name="T8" fmla="*/ 533053 w 719137"/>
              <a:gd name="T9" fmla="*/ 0 h 1406525"/>
              <a:gd name="T10" fmla="*/ 719137 w 719137"/>
              <a:gd name="T11" fmla="*/ 29477 h 1406525"/>
              <a:gd name="T12" fmla="*/ 533053 w 719137"/>
              <a:gd name="T13" fmla="*/ 58955 h 1406525"/>
              <a:gd name="T14" fmla="*/ 533053 w 719137"/>
              <a:gd name="T15" fmla="*/ 29477 h 1406525"/>
              <a:gd name="T16" fmla="*/ 278989 w 719137"/>
              <a:gd name="T17" fmla="*/ 29477 h 1406525"/>
              <a:gd name="T18" fmla="*/ 0 w 719137"/>
              <a:gd name="T19" fmla="*/ 308466 h 1406525"/>
              <a:gd name="T20" fmla="*/ 0 w 719137"/>
              <a:gd name="T21" fmla="*/ 1406525 h 14065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6525">
                <a:moveTo>
                  <a:pt x="0" y="1406525"/>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652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187" name="Bent Arrow 186"/>
          <p:cNvSpPr>
            <a:spLocks/>
          </p:cNvSpPr>
          <p:nvPr/>
        </p:nvSpPr>
        <p:spPr bwMode="auto">
          <a:xfrm>
            <a:off x="2817813" y="2303463"/>
            <a:ext cx="719137" cy="1406525"/>
          </a:xfrm>
          <a:custGeom>
            <a:avLst/>
            <a:gdLst>
              <a:gd name="T0" fmla="*/ 0 w 719137"/>
              <a:gd name="T1" fmla="*/ 1406525 h 1406525"/>
              <a:gd name="T2" fmla="*/ 0 w 719137"/>
              <a:gd name="T3" fmla="*/ 308467 h 1406525"/>
              <a:gd name="T4" fmla="*/ 278989 w 719137"/>
              <a:gd name="T5" fmla="*/ 29478 h 1406525"/>
              <a:gd name="T6" fmla="*/ 533053 w 719137"/>
              <a:gd name="T7" fmla="*/ 29477 h 1406525"/>
              <a:gd name="T8" fmla="*/ 533053 w 719137"/>
              <a:gd name="T9" fmla="*/ 0 h 1406525"/>
              <a:gd name="T10" fmla="*/ 719137 w 719137"/>
              <a:gd name="T11" fmla="*/ 29477 h 1406525"/>
              <a:gd name="T12" fmla="*/ 533053 w 719137"/>
              <a:gd name="T13" fmla="*/ 58955 h 1406525"/>
              <a:gd name="T14" fmla="*/ 533053 w 719137"/>
              <a:gd name="T15" fmla="*/ 29477 h 1406525"/>
              <a:gd name="T16" fmla="*/ 278989 w 719137"/>
              <a:gd name="T17" fmla="*/ 29477 h 1406525"/>
              <a:gd name="T18" fmla="*/ 0 w 719137"/>
              <a:gd name="T19" fmla="*/ 308466 h 1406525"/>
              <a:gd name="T20" fmla="*/ 0 w 719137"/>
              <a:gd name="T21" fmla="*/ 1406525 h 14065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9137" h="1406525">
                <a:moveTo>
                  <a:pt x="0" y="1406525"/>
                </a:moveTo>
                <a:lnTo>
                  <a:pt x="0" y="308467"/>
                </a:lnTo>
                <a:cubicBezTo>
                  <a:pt x="0" y="154386"/>
                  <a:pt x="124908" y="29478"/>
                  <a:pt x="278989" y="29478"/>
                </a:cubicBezTo>
                <a:lnTo>
                  <a:pt x="533053" y="29477"/>
                </a:lnTo>
                <a:lnTo>
                  <a:pt x="533053" y="0"/>
                </a:lnTo>
                <a:lnTo>
                  <a:pt x="719137" y="29477"/>
                </a:lnTo>
                <a:lnTo>
                  <a:pt x="533053" y="58955"/>
                </a:lnTo>
                <a:lnTo>
                  <a:pt x="533053" y="29477"/>
                </a:lnTo>
                <a:lnTo>
                  <a:pt x="278989" y="29477"/>
                </a:lnTo>
                <a:cubicBezTo>
                  <a:pt x="124908" y="29477"/>
                  <a:pt x="0" y="154385"/>
                  <a:pt x="0" y="308466"/>
                </a:cubicBezTo>
                <a:lnTo>
                  <a:pt x="0" y="140652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cxnSp>
        <p:nvCxnSpPr>
          <p:cNvPr id="194" name="Straight Arrow Connector 193"/>
          <p:cNvCxnSpPr/>
          <p:nvPr/>
        </p:nvCxnSpPr>
        <p:spPr>
          <a:xfrm flipH="1">
            <a:off x="4203700" y="4614863"/>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5" name="Straight Arrow Connector 194"/>
          <p:cNvCxnSpPr/>
          <p:nvPr/>
        </p:nvCxnSpPr>
        <p:spPr>
          <a:xfrm flipH="1">
            <a:off x="4127500" y="4514850"/>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6" name="Straight Arrow Connector 195"/>
          <p:cNvCxnSpPr/>
          <p:nvPr/>
        </p:nvCxnSpPr>
        <p:spPr>
          <a:xfrm flipH="1">
            <a:off x="4051300" y="4416425"/>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7" name="Straight Arrow Connector 196"/>
          <p:cNvCxnSpPr/>
          <p:nvPr/>
        </p:nvCxnSpPr>
        <p:spPr>
          <a:xfrm flipH="1">
            <a:off x="3975100" y="4316413"/>
            <a:ext cx="706438"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8" name="Straight Arrow Connector 197"/>
          <p:cNvCxnSpPr/>
          <p:nvPr/>
        </p:nvCxnSpPr>
        <p:spPr>
          <a:xfrm flipH="1">
            <a:off x="3900488" y="4217988"/>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9" name="Straight Arrow Connector 198"/>
          <p:cNvCxnSpPr/>
          <p:nvPr/>
        </p:nvCxnSpPr>
        <p:spPr>
          <a:xfrm flipH="1">
            <a:off x="3824288" y="4119563"/>
            <a:ext cx="704850" cy="0"/>
          </a:xfrm>
          <a:prstGeom prst="straightConnector1">
            <a:avLst/>
          </a:prstGeom>
          <a:ln w="9525" cmpd="sng">
            <a:solidFill>
              <a:schemeClr val="bg1">
                <a:lumMod val="50000"/>
              </a:schemeClr>
            </a:solidFill>
            <a:tailEnd type="triangle"/>
          </a:ln>
          <a:effectLst/>
        </p:spPr>
        <p:style>
          <a:lnRef idx="2">
            <a:schemeClr val="accent1"/>
          </a:lnRef>
          <a:fillRef idx="0">
            <a:schemeClr val="accent1"/>
          </a:fillRef>
          <a:effectRef idx="1">
            <a:schemeClr val="accent1"/>
          </a:effectRef>
          <a:fontRef idx="minor">
            <a:schemeClr val="tx1"/>
          </a:fontRef>
        </p:style>
      </p:cxnSp>
      <p:sp>
        <p:nvSpPr>
          <p:cNvPr id="72" name="TextBox 71"/>
          <p:cNvSpPr txBox="1"/>
          <p:nvPr/>
        </p:nvSpPr>
        <p:spPr>
          <a:xfrm>
            <a:off x="5024438" y="4402138"/>
            <a:ext cx="1152525" cy="519112"/>
          </a:xfrm>
          <a:prstGeom prst="rect">
            <a:avLst/>
          </a:prstGeom>
          <a:noFill/>
        </p:spPr>
        <p:txBody>
          <a:bodyPr wrap="none">
            <a:spAutoFit/>
          </a:bodyPr>
          <a:lstStyle/>
          <a:p>
            <a:pPr algn="ctr" defTabSz="457200" fontAlgn="auto">
              <a:spcBef>
                <a:spcPts val="0"/>
              </a:spcBef>
              <a:spcAft>
                <a:spcPts val="0"/>
              </a:spcAft>
              <a:defRPr/>
            </a:pPr>
            <a:r>
              <a:rPr lang="en-US" sz="1200" dirty="0">
                <a:solidFill>
                  <a:prstClr val="black"/>
                </a:solidFill>
                <a:latin typeface="Arial"/>
                <a:ea typeface="+mn-ea"/>
                <a:cs typeface="Arial"/>
              </a:rPr>
              <a:t>Analysis</a:t>
            </a:r>
          </a:p>
        </p:txBody>
      </p:sp>
      <p:sp>
        <p:nvSpPr>
          <p:cNvPr id="202" name="TextBox 201"/>
          <p:cNvSpPr txBox="1"/>
          <p:nvPr/>
        </p:nvSpPr>
        <p:spPr>
          <a:xfrm>
            <a:off x="573088" y="452438"/>
            <a:ext cx="7997825" cy="831850"/>
          </a:xfrm>
          <a:prstGeom prst="rect">
            <a:avLst/>
          </a:prstGeom>
          <a:noFill/>
        </p:spPr>
        <p:txBody>
          <a:bodyPr wrap="none">
            <a:spAutoFit/>
          </a:bodyPr>
          <a:lstStyle/>
          <a:p>
            <a:pPr defTabSz="457200" fontAlgn="auto">
              <a:spcBef>
                <a:spcPts val="0"/>
              </a:spcBef>
              <a:spcAft>
                <a:spcPts val="0"/>
              </a:spcAft>
              <a:defRPr/>
            </a:pPr>
            <a:r>
              <a:rPr lang="en-US" sz="2400" b="1" dirty="0">
                <a:solidFill>
                  <a:prstClr val="black"/>
                </a:solidFill>
                <a:latin typeface="Arial"/>
                <a:ea typeface="+mn-ea"/>
                <a:cs typeface="Arial"/>
              </a:rPr>
              <a:t>                  Iterative Networked Approaches</a:t>
            </a:r>
          </a:p>
          <a:p>
            <a:pPr defTabSz="457200" fontAlgn="auto">
              <a:spcBef>
                <a:spcPts val="0"/>
              </a:spcBef>
              <a:spcAft>
                <a:spcPts val="0"/>
              </a:spcAft>
              <a:defRPr/>
            </a:pPr>
            <a:r>
              <a:rPr lang="en-US" sz="2400" b="1" dirty="0">
                <a:solidFill>
                  <a:prstClr val="black"/>
                </a:solidFill>
                <a:latin typeface="Arial"/>
                <a:ea typeface="+mn-ea"/>
                <a:cs typeface="Arial"/>
              </a:rPr>
              <a:t>To Generating Analyzing and Supporting New Models</a:t>
            </a:r>
          </a:p>
        </p:txBody>
      </p:sp>
      <p:grpSp>
        <p:nvGrpSpPr>
          <p:cNvPr id="4" name="Group 216"/>
          <p:cNvGrpSpPr>
            <a:grpSpLocks/>
          </p:cNvGrpSpPr>
          <p:nvPr/>
        </p:nvGrpSpPr>
        <p:grpSpPr bwMode="auto">
          <a:xfrm>
            <a:off x="5003800" y="2303463"/>
            <a:ext cx="1200150" cy="1768475"/>
            <a:chOff x="7816099" y="615092"/>
            <a:chExt cx="1200829" cy="1768145"/>
          </a:xfrm>
        </p:grpSpPr>
        <p:sp>
          <p:nvSpPr>
            <p:cNvPr id="209" name="Bent Arrow 208"/>
            <p:cNvSpPr>
              <a:spLocks/>
            </p:cNvSpPr>
            <p:nvPr/>
          </p:nvSpPr>
          <p:spPr bwMode="auto">
            <a:xfrm rot="5400000">
              <a:off x="7471947" y="959244"/>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0" name="Bent Arrow 209"/>
            <p:cNvSpPr>
              <a:spLocks/>
            </p:cNvSpPr>
            <p:nvPr/>
          </p:nvSpPr>
          <p:spPr bwMode="auto">
            <a:xfrm rot="5400000">
              <a:off x="7551366" y="1022732"/>
              <a:ext cx="1406263" cy="721133"/>
            </a:xfrm>
            <a:custGeom>
              <a:avLst/>
              <a:gdLst>
                <a:gd name="T0" fmla="*/ 0 w 1406263"/>
                <a:gd name="T1" fmla="*/ 721133 h 721133"/>
                <a:gd name="T2" fmla="*/ 0 w 1406263"/>
                <a:gd name="T3" fmla="*/ 336549 h 721133"/>
                <a:gd name="T4" fmla="*/ 315496 w 1406263"/>
                <a:gd name="T5" fmla="*/ 21053 h 721133"/>
                <a:gd name="T6" fmla="*/ 1195130 w 1406263"/>
                <a:gd name="T7" fmla="*/ 21053 h 721133"/>
                <a:gd name="T8" fmla="*/ 1195130 w 1406263"/>
                <a:gd name="T9" fmla="*/ 0 h 721133"/>
                <a:gd name="T10" fmla="*/ 1406263 w 1406263"/>
                <a:gd name="T11" fmla="*/ 22521 h 721133"/>
                <a:gd name="T12" fmla="*/ 1195130 w 1406263"/>
                <a:gd name="T13" fmla="*/ 45042 h 721133"/>
                <a:gd name="T14" fmla="*/ 1195130 w 1406263"/>
                <a:gd name="T15" fmla="*/ 23988 h 721133"/>
                <a:gd name="T16" fmla="*/ 315496 w 1406263"/>
                <a:gd name="T17" fmla="*/ 23988 h 721133"/>
                <a:gd name="T18" fmla="*/ 2935 w 1406263"/>
                <a:gd name="T19" fmla="*/ 336549 h 721133"/>
                <a:gd name="T20" fmla="*/ 2935 w 1406263"/>
                <a:gd name="T21" fmla="*/ 721133 h 721133"/>
                <a:gd name="T22" fmla="*/ 0 w 1406263"/>
                <a:gd name="T23" fmla="*/ 721133 h 7211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6263" h="721133">
                  <a:moveTo>
                    <a:pt x="0" y="721133"/>
                  </a:moveTo>
                  <a:lnTo>
                    <a:pt x="0" y="336549"/>
                  </a:lnTo>
                  <a:cubicBezTo>
                    <a:pt x="0" y="162305"/>
                    <a:pt x="141252" y="21053"/>
                    <a:pt x="315496" y="21053"/>
                  </a:cubicBezTo>
                  <a:lnTo>
                    <a:pt x="1195130" y="21053"/>
                  </a:lnTo>
                  <a:lnTo>
                    <a:pt x="1195130" y="0"/>
                  </a:lnTo>
                  <a:lnTo>
                    <a:pt x="1406263" y="22521"/>
                  </a:lnTo>
                  <a:lnTo>
                    <a:pt x="1195130" y="45042"/>
                  </a:lnTo>
                  <a:lnTo>
                    <a:pt x="1195130" y="23988"/>
                  </a:lnTo>
                  <a:lnTo>
                    <a:pt x="315496" y="23988"/>
                  </a:lnTo>
                  <a:cubicBezTo>
                    <a:pt x="142873" y="23988"/>
                    <a:pt x="2935" y="163926"/>
                    <a:pt x="2935" y="336549"/>
                  </a:cubicBezTo>
                  <a:lnTo>
                    <a:pt x="2935" y="721133"/>
                  </a:lnTo>
                  <a:lnTo>
                    <a:pt x="0" y="72113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1" name="Bent Arrow 210"/>
            <p:cNvSpPr>
              <a:spLocks/>
            </p:cNvSpPr>
            <p:nvPr/>
          </p:nvSpPr>
          <p:spPr bwMode="auto">
            <a:xfrm rot="5400000">
              <a:off x="7630787" y="1083046"/>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2" name="Bent Arrow 211"/>
            <p:cNvSpPr>
              <a:spLocks/>
            </p:cNvSpPr>
            <p:nvPr/>
          </p:nvSpPr>
          <p:spPr bwMode="auto">
            <a:xfrm rot="5400000">
              <a:off x="7711794" y="1141773"/>
              <a:ext cx="1407850" cy="719544"/>
            </a:xfrm>
            <a:custGeom>
              <a:avLst/>
              <a:gdLst>
                <a:gd name="T0" fmla="*/ 0 w 1407850"/>
                <a:gd name="T1" fmla="*/ 719544 h 719544"/>
                <a:gd name="T2" fmla="*/ 0 w 1407850"/>
                <a:gd name="T3" fmla="*/ 335808 h 719544"/>
                <a:gd name="T4" fmla="*/ 314801 w 1407850"/>
                <a:gd name="T5" fmla="*/ 21007 h 719544"/>
                <a:gd name="T6" fmla="*/ 1197182 w 1407850"/>
                <a:gd name="T7" fmla="*/ 21007 h 719544"/>
                <a:gd name="T8" fmla="*/ 1197182 w 1407850"/>
                <a:gd name="T9" fmla="*/ 0 h 719544"/>
                <a:gd name="T10" fmla="*/ 1407850 w 1407850"/>
                <a:gd name="T11" fmla="*/ 22471 h 719544"/>
                <a:gd name="T12" fmla="*/ 1197182 w 1407850"/>
                <a:gd name="T13" fmla="*/ 44943 h 719544"/>
                <a:gd name="T14" fmla="*/ 1197182 w 1407850"/>
                <a:gd name="T15" fmla="*/ 23936 h 719544"/>
                <a:gd name="T16" fmla="*/ 314801 w 1407850"/>
                <a:gd name="T17" fmla="*/ 23936 h 719544"/>
                <a:gd name="T18" fmla="*/ 2929 w 1407850"/>
                <a:gd name="T19" fmla="*/ 335808 h 719544"/>
                <a:gd name="T20" fmla="*/ 2929 w 1407850"/>
                <a:gd name="T21" fmla="*/ 719544 h 719544"/>
                <a:gd name="T22" fmla="*/ 0 w 1407850"/>
                <a:gd name="T23" fmla="*/ 719544 h 7195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50" h="719544">
                  <a:moveTo>
                    <a:pt x="0" y="719544"/>
                  </a:moveTo>
                  <a:lnTo>
                    <a:pt x="0" y="335808"/>
                  </a:lnTo>
                  <a:cubicBezTo>
                    <a:pt x="0" y="161948"/>
                    <a:pt x="140941" y="21007"/>
                    <a:pt x="314801" y="21007"/>
                  </a:cubicBezTo>
                  <a:lnTo>
                    <a:pt x="1197182" y="21007"/>
                  </a:lnTo>
                  <a:lnTo>
                    <a:pt x="1197182" y="0"/>
                  </a:lnTo>
                  <a:lnTo>
                    <a:pt x="1407850" y="22471"/>
                  </a:lnTo>
                  <a:lnTo>
                    <a:pt x="1197182" y="44943"/>
                  </a:lnTo>
                  <a:lnTo>
                    <a:pt x="1197182" y="23936"/>
                  </a:lnTo>
                  <a:lnTo>
                    <a:pt x="314801" y="23936"/>
                  </a:lnTo>
                  <a:cubicBezTo>
                    <a:pt x="142559" y="23936"/>
                    <a:pt x="2929" y="163566"/>
                    <a:pt x="2929" y="335808"/>
                  </a:cubicBezTo>
                  <a:lnTo>
                    <a:pt x="2929" y="719544"/>
                  </a:lnTo>
                  <a:lnTo>
                    <a:pt x="0" y="719544"/>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3" name="Bent Arrow 212"/>
            <p:cNvSpPr>
              <a:spLocks/>
            </p:cNvSpPr>
            <p:nvPr/>
          </p:nvSpPr>
          <p:spPr bwMode="auto">
            <a:xfrm rot="5400000">
              <a:off x="7792803" y="1200499"/>
              <a:ext cx="1406263" cy="721133"/>
            </a:xfrm>
            <a:custGeom>
              <a:avLst/>
              <a:gdLst>
                <a:gd name="T0" fmla="*/ 0 w 1406263"/>
                <a:gd name="T1" fmla="*/ 721133 h 721133"/>
                <a:gd name="T2" fmla="*/ 0 w 1406263"/>
                <a:gd name="T3" fmla="*/ 336549 h 721133"/>
                <a:gd name="T4" fmla="*/ 315496 w 1406263"/>
                <a:gd name="T5" fmla="*/ 21053 h 721133"/>
                <a:gd name="T6" fmla="*/ 1195130 w 1406263"/>
                <a:gd name="T7" fmla="*/ 21053 h 721133"/>
                <a:gd name="T8" fmla="*/ 1195130 w 1406263"/>
                <a:gd name="T9" fmla="*/ 0 h 721133"/>
                <a:gd name="T10" fmla="*/ 1406263 w 1406263"/>
                <a:gd name="T11" fmla="*/ 22521 h 721133"/>
                <a:gd name="T12" fmla="*/ 1195130 w 1406263"/>
                <a:gd name="T13" fmla="*/ 45042 h 721133"/>
                <a:gd name="T14" fmla="*/ 1195130 w 1406263"/>
                <a:gd name="T15" fmla="*/ 23988 h 721133"/>
                <a:gd name="T16" fmla="*/ 315496 w 1406263"/>
                <a:gd name="T17" fmla="*/ 23988 h 721133"/>
                <a:gd name="T18" fmla="*/ 2935 w 1406263"/>
                <a:gd name="T19" fmla="*/ 336549 h 721133"/>
                <a:gd name="T20" fmla="*/ 2935 w 1406263"/>
                <a:gd name="T21" fmla="*/ 721133 h 721133"/>
                <a:gd name="T22" fmla="*/ 0 w 1406263"/>
                <a:gd name="T23" fmla="*/ 721133 h 7211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6263" h="721133">
                  <a:moveTo>
                    <a:pt x="0" y="721133"/>
                  </a:moveTo>
                  <a:lnTo>
                    <a:pt x="0" y="336549"/>
                  </a:lnTo>
                  <a:cubicBezTo>
                    <a:pt x="0" y="162305"/>
                    <a:pt x="141252" y="21053"/>
                    <a:pt x="315496" y="21053"/>
                  </a:cubicBezTo>
                  <a:lnTo>
                    <a:pt x="1195130" y="21053"/>
                  </a:lnTo>
                  <a:lnTo>
                    <a:pt x="1195130" y="0"/>
                  </a:lnTo>
                  <a:lnTo>
                    <a:pt x="1406263" y="22521"/>
                  </a:lnTo>
                  <a:lnTo>
                    <a:pt x="1195130" y="45042"/>
                  </a:lnTo>
                  <a:lnTo>
                    <a:pt x="1195130" y="23988"/>
                  </a:lnTo>
                  <a:lnTo>
                    <a:pt x="315496" y="23988"/>
                  </a:lnTo>
                  <a:cubicBezTo>
                    <a:pt x="142873" y="23988"/>
                    <a:pt x="2935" y="163926"/>
                    <a:pt x="2935" y="336549"/>
                  </a:cubicBezTo>
                  <a:lnTo>
                    <a:pt x="2935" y="721133"/>
                  </a:lnTo>
                  <a:lnTo>
                    <a:pt x="0" y="721133"/>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4" name="Bent Arrow 213"/>
            <p:cNvSpPr>
              <a:spLocks/>
            </p:cNvSpPr>
            <p:nvPr/>
          </p:nvSpPr>
          <p:spPr bwMode="auto">
            <a:xfrm rot="5400000">
              <a:off x="7872223" y="1260813"/>
              <a:ext cx="1407849" cy="719545"/>
            </a:xfrm>
            <a:custGeom>
              <a:avLst/>
              <a:gdLst>
                <a:gd name="T0" fmla="*/ 0 w 1407849"/>
                <a:gd name="T1" fmla="*/ 719545 h 719545"/>
                <a:gd name="T2" fmla="*/ 0 w 1407849"/>
                <a:gd name="T3" fmla="*/ 335808 h 719545"/>
                <a:gd name="T4" fmla="*/ 314801 w 1407849"/>
                <a:gd name="T5" fmla="*/ 21007 h 719545"/>
                <a:gd name="T6" fmla="*/ 1197181 w 1407849"/>
                <a:gd name="T7" fmla="*/ 21007 h 719545"/>
                <a:gd name="T8" fmla="*/ 1197181 w 1407849"/>
                <a:gd name="T9" fmla="*/ 0 h 719545"/>
                <a:gd name="T10" fmla="*/ 1407849 w 1407849"/>
                <a:gd name="T11" fmla="*/ 22471 h 719545"/>
                <a:gd name="T12" fmla="*/ 1197181 w 1407849"/>
                <a:gd name="T13" fmla="*/ 44943 h 719545"/>
                <a:gd name="T14" fmla="*/ 1197181 w 1407849"/>
                <a:gd name="T15" fmla="*/ 23936 h 719545"/>
                <a:gd name="T16" fmla="*/ 314801 w 1407849"/>
                <a:gd name="T17" fmla="*/ 23936 h 719545"/>
                <a:gd name="T18" fmla="*/ 2929 w 1407849"/>
                <a:gd name="T19" fmla="*/ 335808 h 719545"/>
                <a:gd name="T20" fmla="*/ 2929 w 1407849"/>
                <a:gd name="T21" fmla="*/ 719545 h 719545"/>
                <a:gd name="T22" fmla="*/ 0 w 1407849"/>
                <a:gd name="T23" fmla="*/ 719545 h 7195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49" h="719545">
                  <a:moveTo>
                    <a:pt x="0" y="719545"/>
                  </a:moveTo>
                  <a:lnTo>
                    <a:pt x="0" y="335808"/>
                  </a:lnTo>
                  <a:cubicBezTo>
                    <a:pt x="0" y="161948"/>
                    <a:pt x="140941" y="21007"/>
                    <a:pt x="314801" y="21007"/>
                  </a:cubicBezTo>
                  <a:lnTo>
                    <a:pt x="1197181" y="21007"/>
                  </a:lnTo>
                  <a:lnTo>
                    <a:pt x="1197181" y="0"/>
                  </a:lnTo>
                  <a:lnTo>
                    <a:pt x="1407849" y="22471"/>
                  </a:lnTo>
                  <a:lnTo>
                    <a:pt x="1197181" y="44943"/>
                  </a:lnTo>
                  <a:lnTo>
                    <a:pt x="1197181" y="23936"/>
                  </a:lnTo>
                  <a:lnTo>
                    <a:pt x="314801" y="23936"/>
                  </a:lnTo>
                  <a:cubicBezTo>
                    <a:pt x="142559" y="23936"/>
                    <a:pt x="2929" y="163566"/>
                    <a:pt x="2929" y="335808"/>
                  </a:cubicBezTo>
                  <a:lnTo>
                    <a:pt x="2929" y="719545"/>
                  </a:lnTo>
                  <a:lnTo>
                    <a:pt x="0" y="719545"/>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sp>
          <p:nvSpPr>
            <p:cNvPr id="215" name="Bent Arrow 214"/>
            <p:cNvSpPr>
              <a:spLocks/>
            </p:cNvSpPr>
            <p:nvPr/>
          </p:nvSpPr>
          <p:spPr bwMode="auto">
            <a:xfrm rot="5400000">
              <a:off x="7953231" y="1319540"/>
              <a:ext cx="1407850" cy="719544"/>
            </a:xfrm>
            <a:custGeom>
              <a:avLst/>
              <a:gdLst>
                <a:gd name="T0" fmla="*/ 0 w 1407850"/>
                <a:gd name="T1" fmla="*/ 719544 h 719544"/>
                <a:gd name="T2" fmla="*/ 0 w 1407850"/>
                <a:gd name="T3" fmla="*/ 335808 h 719544"/>
                <a:gd name="T4" fmla="*/ 314801 w 1407850"/>
                <a:gd name="T5" fmla="*/ 21007 h 719544"/>
                <a:gd name="T6" fmla="*/ 1197182 w 1407850"/>
                <a:gd name="T7" fmla="*/ 21007 h 719544"/>
                <a:gd name="T8" fmla="*/ 1197182 w 1407850"/>
                <a:gd name="T9" fmla="*/ 0 h 719544"/>
                <a:gd name="T10" fmla="*/ 1407850 w 1407850"/>
                <a:gd name="T11" fmla="*/ 22471 h 719544"/>
                <a:gd name="T12" fmla="*/ 1197182 w 1407850"/>
                <a:gd name="T13" fmla="*/ 44943 h 719544"/>
                <a:gd name="T14" fmla="*/ 1197182 w 1407850"/>
                <a:gd name="T15" fmla="*/ 23936 h 719544"/>
                <a:gd name="T16" fmla="*/ 314801 w 1407850"/>
                <a:gd name="T17" fmla="*/ 23936 h 719544"/>
                <a:gd name="T18" fmla="*/ 2929 w 1407850"/>
                <a:gd name="T19" fmla="*/ 335808 h 719544"/>
                <a:gd name="T20" fmla="*/ 2929 w 1407850"/>
                <a:gd name="T21" fmla="*/ 719544 h 719544"/>
                <a:gd name="T22" fmla="*/ 0 w 1407850"/>
                <a:gd name="T23" fmla="*/ 719544 h 7195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7850" h="719544">
                  <a:moveTo>
                    <a:pt x="0" y="719544"/>
                  </a:moveTo>
                  <a:lnTo>
                    <a:pt x="0" y="335808"/>
                  </a:lnTo>
                  <a:cubicBezTo>
                    <a:pt x="0" y="161948"/>
                    <a:pt x="140941" y="21007"/>
                    <a:pt x="314801" y="21007"/>
                  </a:cubicBezTo>
                  <a:lnTo>
                    <a:pt x="1197182" y="21007"/>
                  </a:lnTo>
                  <a:lnTo>
                    <a:pt x="1197182" y="0"/>
                  </a:lnTo>
                  <a:lnTo>
                    <a:pt x="1407850" y="22471"/>
                  </a:lnTo>
                  <a:lnTo>
                    <a:pt x="1197182" y="44943"/>
                  </a:lnTo>
                  <a:lnTo>
                    <a:pt x="1197182" y="23936"/>
                  </a:lnTo>
                  <a:lnTo>
                    <a:pt x="314801" y="23936"/>
                  </a:lnTo>
                  <a:cubicBezTo>
                    <a:pt x="142559" y="23936"/>
                    <a:pt x="2929" y="163566"/>
                    <a:pt x="2929" y="335808"/>
                  </a:cubicBezTo>
                  <a:lnTo>
                    <a:pt x="2929" y="719544"/>
                  </a:lnTo>
                  <a:lnTo>
                    <a:pt x="0" y="719544"/>
                  </a:lnTo>
                  <a:close/>
                </a:path>
              </a:pathLst>
            </a:custGeom>
            <a:solidFill>
              <a:srgbClr val="7F7F7F"/>
            </a:solidFill>
            <a:ln w="9525" cap="flat" cmpd="sng">
              <a:solidFill>
                <a:srgbClr val="7F7F7F"/>
              </a:solidFill>
              <a:prstDash val="solid"/>
              <a:round/>
              <a:headEnd/>
              <a:tailEnd/>
            </a:ln>
            <a:effectLst>
              <a:outerShdw dist="23000" dir="5400000" rotWithShape="0">
                <a:srgbClr val="000000">
                  <a:alpha val="34999"/>
                </a:srgbClr>
              </a:outerShdw>
            </a:effectLst>
          </p:spPr>
          <p:txBody>
            <a:bodyPr anchor="ctr"/>
            <a:lstStyle/>
            <a:p>
              <a:endParaRPr lang="en-US"/>
            </a:p>
          </p:txBody>
        </p:sp>
      </p:grpSp>
      <p:sp>
        <p:nvSpPr>
          <p:cNvPr id="2" name="TextBox 1"/>
          <p:cNvSpPr txBox="1"/>
          <p:nvPr/>
        </p:nvSpPr>
        <p:spPr>
          <a:xfrm>
            <a:off x="-2197100" y="2984500"/>
            <a:ext cx="184150" cy="369888"/>
          </a:xfrm>
          <a:prstGeom prst="rect">
            <a:avLst/>
          </a:prstGeom>
          <a:noFill/>
        </p:spPr>
        <p:txBody>
          <a:bodyPr wrap="none">
            <a:spAutoFit/>
          </a:bodyPr>
          <a:lstStyle/>
          <a:p>
            <a:pPr defTabSz="457200" fontAlgn="auto">
              <a:spcBef>
                <a:spcPts val="0"/>
              </a:spcBef>
              <a:spcAft>
                <a:spcPts val="0"/>
              </a:spcAft>
              <a:defRPr/>
            </a:pPr>
            <a:endParaRPr lang="en-US">
              <a:solidFill>
                <a:prstClr val="black"/>
              </a:solidFill>
              <a:latin typeface="Calibri"/>
              <a:ea typeface="+mn-ea"/>
            </a:endParaRPr>
          </a:p>
        </p:txBody>
      </p:sp>
      <p:sp>
        <p:nvSpPr>
          <p:cNvPr id="3" name="TextBox 2"/>
          <p:cNvSpPr txBox="1"/>
          <p:nvPr/>
        </p:nvSpPr>
        <p:spPr>
          <a:xfrm>
            <a:off x="-1130300" y="660400"/>
            <a:ext cx="184150" cy="369888"/>
          </a:xfrm>
          <a:prstGeom prst="rect">
            <a:avLst/>
          </a:prstGeom>
          <a:noFill/>
        </p:spPr>
        <p:txBody>
          <a:bodyPr wrap="none">
            <a:spAutoFit/>
          </a:bodyPr>
          <a:lstStyle/>
          <a:p>
            <a:pPr defTabSz="457200" fontAlgn="auto">
              <a:spcBef>
                <a:spcPts val="0"/>
              </a:spcBef>
              <a:spcAft>
                <a:spcPts val="0"/>
              </a:spcAft>
              <a:defRPr/>
            </a:pPr>
            <a:endParaRPr lang="en-US">
              <a:solidFill>
                <a:prstClr val="black"/>
              </a:solidFill>
              <a:latin typeface="Calibri"/>
              <a:ea typeface="+mn-ea"/>
            </a:endParaRPr>
          </a:p>
        </p:txBody>
      </p:sp>
      <p:sp>
        <p:nvSpPr>
          <p:cNvPr id="11" name="Rectangle 10"/>
          <p:cNvSpPr/>
          <p:nvPr/>
        </p:nvSpPr>
        <p:spPr>
          <a:xfrm>
            <a:off x="2159000" y="5918200"/>
            <a:ext cx="5348288" cy="646113"/>
          </a:xfrm>
          <a:prstGeom prst="rect">
            <a:avLst/>
          </a:prstGeom>
        </p:spPr>
        <p:txBody>
          <a:bodyPr>
            <a:spAutoFit/>
          </a:bodyPr>
          <a:lstStyle/>
          <a:p>
            <a:pPr defTabSz="457200" fontAlgn="auto">
              <a:spcBef>
                <a:spcPts val="0"/>
              </a:spcBef>
              <a:spcAft>
                <a:spcPts val="0"/>
              </a:spcAft>
              <a:defRPr/>
            </a:pPr>
            <a:r>
              <a:rPr lang="en-US" b="1" dirty="0">
                <a:solidFill>
                  <a:prstClr val="black"/>
                </a:solidFill>
                <a:latin typeface="Arial"/>
                <a:ea typeface="+mn-ea"/>
                <a:cs typeface="Arial"/>
              </a:rPr>
              <a:t>Uncouple the automatic linkage between the data generators, analyzers, and validators</a:t>
            </a:r>
            <a:endParaRPr lang="en-US" dirty="0">
              <a:solidFill>
                <a:prstClr val="black"/>
              </a:solidFill>
              <a:latin typeface="Calibri"/>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9028" r="10417"/>
          <a:stretch>
            <a:fillRect/>
          </a:stretch>
        </p:blipFill>
        <p:spPr bwMode="auto">
          <a:xfrm>
            <a:off x="0" y="0"/>
            <a:ext cx="88392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9722" r="11111"/>
          <a:stretch>
            <a:fillRect/>
          </a:stretch>
        </p:blipFill>
        <p:spPr bwMode="auto">
          <a:xfrm>
            <a:off x="0" y="0"/>
            <a:ext cx="8686800" cy="6857999"/>
          </a:xfrm>
          <a:prstGeom prst="rect">
            <a:avLst/>
          </a:prstGeom>
          <a:noFill/>
          <a:ln w="9525">
            <a:noFill/>
            <a:miter lim="800000"/>
            <a:headEnd/>
            <a:tailEnd/>
          </a:ln>
        </p:spPr>
      </p:pic>
      <p:sp>
        <p:nvSpPr>
          <p:cNvPr id="4" name="Oval 3"/>
          <p:cNvSpPr/>
          <p:nvPr/>
        </p:nvSpPr>
        <p:spPr>
          <a:xfrm>
            <a:off x="6324600" y="4038600"/>
            <a:ext cx="1828800" cy="9906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10417" r="11111"/>
          <a:stretch>
            <a:fillRect/>
          </a:stretch>
        </p:blipFill>
        <p:spPr bwMode="auto">
          <a:xfrm>
            <a:off x="0" y="1"/>
            <a:ext cx="8610600" cy="6857999"/>
          </a:xfrm>
          <a:prstGeom prst="rect">
            <a:avLst/>
          </a:prstGeom>
          <a:noFill/>
          <a:ln w="9525">
            <a:noFill/>
            <a:miter lim="800000"/>
            <a:headEnd/>
            <a:tailEnd/>
          </a:ln>
        </p:spPr>
      </p:pic>
      <p:sp>
        <p:nvSpPr>
          <p:cNvPr id="4" name="Oval 3"/>
          <p:cNvSpPr/>
          <p:nvPr/>
        </p:nvSpPr>
        <p:spPr>
          <a:xfrm>
            <a:off x="457200" y="5943600"/>
            <a:ext cx="9144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rtlCol="0">
            <a:normAutofit fontScale="90000"/>
          </a:bodyPr>
          <a:lstStyle/>
          <a:p>
            <a:pPr eaLnBrk="1" fontAlgn="auto" hangingPunct="1">
              <a:spcAft>
                <a:spcPts val="0"/>
              </a:spcAft>
              <a:defRPr/>
            </a:pPr>
            <a:r>
              <a:rPr lang="en-US" dirty="0" smtClean="0">
                <a:latin typeface="Arial Narrow" pitchFamily="34" charset="0"/>
                <a:ea typeface="+mj-ea"/>
                <a:cs typeface="+mj-cs"/>
              </a:rPr>
              <a:t>Two approaches to building common scientific and technical knowledge</a:t>
            </a:r>
            <a:endParaRPr lang="en-US" dirty="0">
              <a:latin typeface="Arial Narrow" pitchFamily="34" charset="0"/>
              <a:ea typeface="+mj-ea"/>
              <a:cs typeface="+mj-cs"/>
            </a:endParaRPr>
          </a:p>
        </p:txBody>
      </p:sp>
      <p:pic>
        <p:nvPicPr>
          <p:cNvPr id="272386" name="Picture 2" descr="philosophical transactions cover.png"/>
          <p:cNvPicPr>
            <a:picLocks noChangeAspect="1"/>
          </p:cNvPicPr>
          <p:nvPr/>
        </p:nvPicPr>
        <p:blipFill>
          <a:blip r:embed="rId3" cstate="print"/>
          <a:srcRect/>
          <a:stretch>
            <a:fillRect/>
          </a:stretch>
        </p:blipFill>
        <p:spPr bwMode="auto">
          <a:xfrm>
            <a:off x="457200" y="1676400"/>
            <a:ext cx="2730500" cy="4068763"/>
          </a:xfrm>
          <a:prstGeom prst="rect">
            <a:avLst/>
          </a:prstGeom>
          <a:noFill/>
          <a:ln w="9525">
            <a:noFill/>
            <a:miter lim="800000"/>
            <a:headEnd/>
            <a:tailEnd/>
          </a:ln>
        </p:spPr>
      </p:pic>
      <p:pic>
        <p:nvPicPr>
          <p:cNvPr id="272387" name="Picture 3" descr="GitHub.png"/>
          <p:cNvPicPr>
            <a:picLocks noChangeAspect="1"/>
          </p:cNvPicPr>
          <p:nvPr/>
        </p:nvPicPr>
        <p:blipFill>
          <a:blip r:embed="rId4" cstate="print"/>
          <a:srcRect/>
          <a:stretch>
            <a:fillRect/>
          </a:stretch>
        </p:blipFill>
        <p:spPr bwMode="auto">
          <a:xfrm>
            <a:off x="4572000" y="2133600"/>
            <a:ext cx="4164013" cy="3073400"/>
          </a:xfrm>
          <a:prstGeom prst="rect">
            <a:avLst/>
          </a:prstGeom>
          <a:noFill/>
          <a:ln w="9525">
            <a:noFill/>
            <a:miter lim="800000"/>
            <a:headEnd/>
            <a:tailEnd/>
          </a:ln>
        </p:spPr>
      </p:pic>
      <p:sp>
        <p:nvSpPr>
          <p:cNvPr id="5" name="TextBox 4"/>
          <p:cNvSpPr txBox="1"/>
          <p:nvPr/>
        </p:nvSpPr>
        <p:spPr>
          <a:xfrm>
            <a:off x="0" y="5791200"/>
            <a:ext cx="3733800" cy="646113"/>
          </a:xfrm>
          <a:prstGeom prst="rect">
            <a:avLst/>
          </a:prstGeom>
          <a:noFill/>
        </p:spPr>
        <p:txBody>
          <a:bodyPr>
            <a:spAutoFit/>
          </a:bodyPr>
          <a:lstStyle/>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Text summary of the completed project Assembled after the fact</a:t>
            </a:r>
          </a:p>
        </p:txBody>
      </p:sp>
      <p:sp>
        <p:nvSpPr>
          <p:cNvPr id="6" name="TextBox 5"/>
          <p:cNvSpPr txBox="1"/>
          <p:nvPr/>
        </p:nvSpPr>
        <p:spPr>
          <a:xfrm>
            <a:off x="4495800" y="5181600"/>
            <a:ext cx="4648200" cy="1477963"/>
          </a:xfrm>
          <a:prstGeom prst="rect">
            <a:avLst/>
          </a:prstGeom>
          <a:noFill/>
        </p:spPr>
        <p:txBody>
          <a:bodyPr>
            <a:spAutoFit/>
          </a:bodyPr>
          <a:lstStyle/>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code change versioned </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issue tracked</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Every project the starting point for new work</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All evolving and accessible in real time</a:t>
            </a:r>
          </a:p>
          <a:p>
            <a:pPr defTabSz="457200" fontAlgn="auto">
              <a:spcBef>
                <a:spcPts val="0"/>
              </a:spcBef>
              <a:spcAft>
                <a:spcPts val="0"/>
              </a:spcAft>
              <a:defRPr/>
            </a:pPr>
            <a:r>
              <a:rPr lang="en-US" dirty="0">
                <a:solidFill>
                  <a:prstClr val="black"/>
                </a:solidFill>
                <a:latin typeface="Arial Narrow" pitchFamily="34" charset="0"/>
                <a:ea typeface="+mn-ea"/>
                <a:cs typeface="Arial" pitchFamily="34" charset="0"/>
              </a:rPr>
              <a:t>Social Coding</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0417" r="11806"/>
          <a:stretch>
            <a:fillRect/>
          </a:stretch>
        </p:blipFill>
        <p:spPr bwMode="auto">
          <a:xfrm>
            <a:off x="0" y="0"/>
            <a:ext cx="8534400" cy="6858000"/>
          </a:xfrm>
          <a:prstGeom prst="rect">
            <a:avLst/>
          </a:prstGeom>
          <a:noFill/>
          <a:ln w="9525">
            <a:noFill/>
            <a:miter lim="800000"/>
            <a:headEnd/>
            <a:tailEnd/>
          </a:ln>
        </p:spPr>
      </p:pic>
      <p:sp>
        <p:nvSpPr>
          <p:cNvPr id="4" name="Oval 3"/>
          <p:cNvSpPr/>
          <p:nvPr/>
        </p:nvSpPr>
        <p:spPr>
          <a:xfrm>
            <a:off x="2209800" y="2971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4" name="Oval 3"/>
          <p:cNvSpPr/>
          <p:nvPr/>
        </p:nvSpPr>
        <p:spPr>
          <a:xfrm>
            <a:off x="5715000" y="4876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9722" r="11111"/>
          <a:stretch>
            <a:fillRect/>
          </a:stretch>
        </p:blipFill>
        <p:spPr bwMode="auto">
          <a:xfrm>
            <a:off x="0" y="0"/>
            <a:ext cx="8686800" cy="6858000"/>
          </a:xfrm>
          <a:prstGeom prst="rect">
            <a:avLst/>
          </a:prstGeom>
          <a:noFill/>
          <a:ln w="9525">
            <a:noFill/>
            <a:miter lim="800000"/>
            <a:headEnd/>
            <a:tailEnd/>
          </a:ln>
        </p:spPr>
      </p:pic>
      <p:sp>
        <p:nvSpPr>
          <p:cNvPr id="4" name="Oval 3"/>
          <p:cNvSpPr/>
          <p:nvPr/>
        </p:nvSpPr>
        <p:spPr>
          <a:xfrm>
            <a:off x="1066800" y="1524000"/>
            <a:ext cx="8382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9028" r="10417"/>
          <a:stretch>
            <a:fillRect/>
          </a:stretch>
        </p:blipFill>
        <p:spPr bwMode="auto">
          <a:xfrm>
            <a:off x="0" y="0"/>
            <a:ext cx="8839200" cy="6858000"/>
          </a:xfrm>
          <a:prstGeom prst="rect">
            <a:avLst/>
          </a:prstGeom>
          <a:noFill/>
          <a:ln w="9525">
            <a:noFill/>
            <a:miter lim="800000"/>
            <a:headEnd/>
            <a:tailEnd/>
          </a:ln>
        </p:spPr>
      </p:pic>
      <p:sp>
        <p:nvSpPr>
          <p:cNvPr id="4" name="Oval 3"/>
          <p:cNvSpPr/>
          <p:nvPr/>
        </p:nvSpPr>
        <p:spPr>
          <a:xfrm>
            <a:off x="685800" y="38100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9722" r="11111"/>
          <a:stretch>
            <a:fillRect/>
          </a:stretch>
        </p:blipFill>
        <p:spPr bwMode="auto">
          <a:xfrm>
            <a:off x="0" y="0"/>
            <a:ext cx="8686800" cy="6858000"/>
          </a:xfrm>
          <a:prstGeom prst="rect">
            <a:avLst/>
          </a:prstGeom>
          <a:noFill/>
          <a:ln w="9525">
            <a:noFill/>
            <a:miter lim="800000"/>
            <a:headEnd/>
            <a:tailEnd/>
          </a:ln>
        </p:spPr>
      </p:pic>
      <p:sp>
        <p:nvSpPr>
          <p:cNvPr id="3" name="Oval 2"/>
          <p:cNvSpPr/>
          <p:nvPr/>
        </p:nvSpPr>
        <p:spPr>
          <a:xfrm>
            <a:off x="5638800" y="48768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l="9028" r="9722"/>
          <a:stretch>
            <a:fillRect/>
          </a:stretch>
        </p:blipFill>
        <p:spPr bwMode="auto">
          <a:xfrm>
            <a:off x="0" y="0"/>
            <a:ext cx="8915400" cy="6858000"/>
          </a:xfrm>
          <a:prstGeom prst="rect">
            <a:avLst/>
          </a:prstGeom>
          <a:noFill/>
          <a:ln w="9525">
            <a:noFill/>
            <a:miter lim="800000"/>
            <a:headEnd/>
            <a:tailEnd/>
          </a:ln>
        </p:spPr>
      </p:pic>
      <p:sp>
        <p:nvSpPr>
          <p:cNvPr id="4" name="Oval 3"/>
          <p:cNvSpPr/>
          <p:nvPr/>
        </p:nvSpPr>
        <p:spPr>
          <a:xfrm>
            <a:off x="5715000" y="47244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6324600" y="1524000"/>
            <a:ext cx="685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5791200" y="4876800"/>
            <a:ext cx="685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latin typeface="Arial Narrow" pitchFamily="34" charset="0"/>
              </a:rPr>
              <a:t>Synapse is </a:t>
            </a:r>
            <a:r>
              <a:rPr lang="en-US" dirty="0" err="1" smtClean="0">
                <a:latin typeface="Arial Narrow" pitchFamily="34" charset="0"/>
              </a:rPr>
              <a:t>GitHub</a:t>
            </a:r>
            <a:r>
              <a:rPr lang="en-US" dirty="0" smtClean="0">
                <a:latin typeface="Arial Narrow" pitchFamily="34" charset="0"/>
              </a:rPr>
              <a:t> for Biomedical Data</a:t>
            </a:r>
            <a:endParaRPr lang="en-US" dirty="0">
              <a:latin typeface="Arial Narrow" pitchFamily="34" charset="0"/>
            </a:endParaRPr>
          </a:p>
        </p:txBody>
      </p:sp>
      <p:pic>
        <p:nvPicPr>
          <p:cNvPr id="4" name="Picture 3" descr="GitHub.png"/>
          <p:cNvPicPr>
            <a:picLocks noChangeAspect="1"/>
          </p:cNvPicPr>
          <p:nvPr/>
        </p:nvPicPr>
        <p:blipFill>
          <a:blip r:embed="rId3" cstate="print"/>
          <a:stretch>
            <a:fillRect/>
          </a:stretch>
        </p:blipFill>
        <p:spPr>
          <a:xfrm>
            <a:off x="4800600" y="1600200"/>
            <a:ext cx="4163973" cy="3073800"/>
          </a:xfrm>
          <a:prstGeom prst="rect">
            <a:avLst/>
          </a:prstGeom>
        </p:spPr>
      </p:pic>
      <p:sp>
        <p:nvSpPr>
          <p:cNvPr id="5" name="TextBox 4"/>
          <p:cNvSpPr txBox="1"/>
          <p:nvPr/>
        </p:nvSpPr>
        <p:spPr>
          <a:xfrm>
            <a:off x="0" y="5410200"/>
            <a:ext cx="4495800" cy="1200329"/>
          </a:xfrm>
          <a:prstGeom prst="rect">
            <a:avLst/>
          </a:prstGeom>
          <a:noFill/>
        </p:spPr>
        <p:txBody>
          <a:bodyPr wrap="square" rtlCol="0">
            <a:spAutoFit/>
          </a:bodyPr>
          <a:lstStyle/>
          <a:p>
            <a:r>
              <a:rPr lang="en-US" dirty="0" smtClean="0">
                <a:latin typeface="Arial Narrow" pitchFamily="34" charset="0"/>
                <a:cs typeface="Arial" pitchFamily="34" charset="0"/>
              </a:rPr>
              <a:t>Data and code versioned</a:t>
            </a:r>
          </a:p>
          <a:p>
            <a:r>
              <a:rPr lang="en-US" dirty="0" smtClean="0">
                <a:latin typeface="Arial Narrow" pitchFamily="34" charset="0"/>
                <a:cs typeface="Arial" pitchFamily="34" charset="0"/>
              </a:rPr>
              <a:t>Analysis history captured in real time</a:t>
            </a:r>
          </a:p>
          <a:p>
            <a:r>
              <a:rPr lang="en-US" dirty="0" smtClean="0">
                <a:latin typeface="Arial Narrow" pitchFamily="34" charset="0"/>
                <a:cs typeface="Arial" pitchFamily="34" charset="0"/>
              </a:rPr>
              <a:t>Work anywhere, and share the results with anyone</a:t>
            </a:r>
          </a:p>
          <a:p>
            <a:r>
              <a:rPr lang="en-US" dirty="0" smtClean="0">
                <a:latin typeface="Arial Narrow" pitchFamily="34" charset="0"/>
                <a:cs typeface="Arial" pitchFamily="34" charset="0"/>
              </a:rPr>
              <a:t>Social Science</a:t>
            </a:r>
            <a:endParaRPr lang="en-US" dirty="0">
              <a:latin typeface="Arial Narrow" pitchFamily="34" charset="0"/>
              <a:cs typeface="Arial" pitchFamily="34" charset="0"/>
            </a:endParaRPr>
          </a:p>
        </p:txBody>
      </p:sp>
      <p:sp>
        <p:nvSpPr>
          <p:cNvPr id="6" name="TextBox 5"/>
          <p:cNvSpPr txBox="1"/>
          <p:nvPr/>
        </p:nvSpPr>
        <p:spPr>
          <a:xfrm>
            <a:off x="4800600" y="4800600"/>
            <a:ext cx="4343400" cy="1477328"/>
          </a:xfrm>
          <a:prstGeom prst="rect">
            <a:avLst/>
          </a:prstGeom>
          <a:noFill/>
        </p:spPr>
        <p:txBody>
          <a:bodyPr wrap="square" rtlCol="0">
            <a:spAutoFit/>
          </a:bodyPr>
          <a:lstStyle/>
          <a:p>
            <a:r>
              <a:rPr lang="en-US" dirty="0" smtClean="0">
                <a:latin typeface="Arial Narrow" pitchFamily="34" charset="0"/>
                <a:cs typeface="Arial" pitchFamily="34" charset="0"/>
              </a:rPr>
              <a:t>Every code change versioned </a:t>
            </a:r>
          </a:p>
          <a:p>
            <a:r>
              <a:rPr lang="en-US" dirty="0" smtClean="0">
                <a:latin typeface="Arial Narrow" pitchFamily="34" charset="0"/>
                <a:cs typeface="Arial" pitchFamily="34" charset="0"/>
              </a:rPr>
              <a:t>Every issue tracked</a:t>
            </a:r>
          </a:p>
          <a:p>
            <a:r>
              <a:rPr lang="en-US" dirty="0" smtClean="0">
                <a:latin typeface="Arial Narrow" pitchFamily="34" charset="0"/>
                <a:cs typeface="Arial" pitchFamily="34" charset="0"/>
              </a:rPr>
              <a:t>Every project the starting point for new work</a:t>
            </a:r>
          </a:p>
          <a:p>
            <a:r>
              <a:rPr lang="en-US" dirty="0" smtClean="0">
                <a:latin typeface="Arial Narrow" pitchFamily="34" charset="0"/>
                <a:cs typeface="Arial" pitchFamily="34" charset="0"/>
              </a:rPr>
              <a:t>All evolving and accessible in real time</a:t>
            </a:r>
          </a:p>
          <a:p>
            <a:r>
              <a:rPr lang="en-US" dirty="0" smtClean="0">
                <a:latin typeface="Arial Narrow" pitchFamily="34" charset="0"/>
                <a:cs typeface="Arial" pitchFamily="34" charset="0"/>
              </a:rPr>
              <a:t>Social Coding</a:t>
            </a:r>
            <a:endParaRPr lang="en-US" dirty="0">
              <a:latin typeface="Arial Narrow" pitchFamily="34" charset="0"/>
              <a:cs typeface="Arial" pitchFamily="34" charset="0"/>
            </a:endParaRPr>
          </a:p>
        </p:txBody>
      </p:sp>
      <p:pic>
        <p:nvPicPr>
          <p:cNvPr id="1026" name="Picture 2"/>
          <p:cNvPicPr>
            <a:picLocks noChangeAspect="1" noChangeArrowheads="1"/>
          </p:cNvPicPr>
          <p:nvPr/>
        </p:nvPicPr>
        <p:blipFill>
          <a:blip r:embed="rId4" cstate="print"/>
          <a:srcRect l="15714" r="16191"/>
          <a:stretch>
            <a:fillRect/>
          </a:stretch>
        </p:blipFill>
        <p:spPr bwMode="auto">
          <a:xfrm>
            <a:off x="228600" y="1600200"/>
            <a:ext cx="3884023" cy="35648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9722" r="10417"/>
          <a:stretch>
            <a:fillRect/>
          </a:stretch>
        </p:blipFill>
        <p:spPr bwMode="auto">
          <a:xfrm>
            <a:off x="0" y="0"/>
            <a:ext cx="8763000" cy="6858000"/>
          </a:xfrm>
          <a:prstGeom prst="rect">
            <a:avLst/>
          </a:prstGeom>
          <a:noFill/>
          <a:ln w="9525">
            <a:noFill/>
            <a:miter lim="800000"/>
            <a:headEnd/>
            <a:tailEnd/>
          </a:ln>
        </p:spPr>
      </p:pic>
      <p:sp>
        <p:nvSpPr>
          <p:cNvPr id="3" name="Oval 2"/>
          <p:cNvSpPr/>
          <p:nvPr/>
        </p:nvSpPr>
        <p:spPr>
          <a:xfrm>
            <a:off x="5791200" y="4724400"/>
            <a:ext cx="12954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5181600"/>
            <a:ext cx="12954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6934200" y="1981200"/>
            <a:ext cx="6858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6934200" y="5791200"/>
            <a:ext cx="685800" cy="3810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5410200"/>
            <a:ext cx="2438400" cy="4572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b="4444"/>
          <a:stretch>
            <a:fillRect/>
          </a:stretch>
        </p:blipFill>
        <p:spPr bwMode="auto">
          <a:xfrm>
            <a:off x="0" y="0"/>
            <a:ext cx="10972800" cy="6553200"/>
          </a:xfrm>
          <a:prstGeom prst="rect">
            <a:avLst/>
          </a:prstGeom>
          <a:noFill/>
          <a:ln w="9525">
            <a:noFill/>
            <a:miter lim="800000"/>
            <a:headEnd/>
            <a:tailEnd/>
          </a:ln>
        </p:spPr>
      </p:pic>
      <p:sp>
        <p:nvSpPr>
          <p:cNvPr id="3" name="Oval 2"/>
          <p:cNvSpPr/>
          <p:nvPr/>
        </p:nvSpPr>
        <p:spPr>
          <a:xfrm>
            <a:off x="0" y="4495800"/>
            <a:ext cx="2590800" cy="304800"/>
          </a:xfrm>
          <a:prstGeom prst="ellipse">
            <a:avLst/>
          </a:prstGeom>
          <a:noFill/>
          <a:ln w="38100">
            <a:solidFill>
              <a:srgbClr val="00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Narrow" pitchFamily="34" charset="0"/>
              </a:rPr>
              <a:t>Data Analysis with Synapse</a:t>
            </a:r>
            <a:endParaRPr lang="en-US" dirty="0">
              <a:latin typeface="Arial Narrow" pitchFamily="34" charset="0"/>
            </a:endParaRPr>
          </a:p>
        </p:txBody>
      </p:sp>
      <p:pic>
        <p:nvPicPr>
          <p:cNvPr id="3074" name="Picture 2" descr="C:\Users\mkellen\Pictures\logos\google.png"/>
          <p:cNvPicPr>
            <a:picLocks noChangeAspect="1" noChangeArrowheads="1"/>
          </p:cNvPicPr>
          <p:nvPr/>
        </p:nvPicPr>
        <p:blipFill>
          <a:blip r:embed="rId3" cstate="print"/>
          <a:srcRect/>
          <a:stretch>
            <a:fillRect/>
          </a:stretch>
        </p:blipFill>
        <p:spPr bwMode="auto">
          <a:xfrm>
            <a:off x="2819400" y="3429000"/>
            <a:ext cx="1676085" cy="580276"/>
          </a:xfrm>
          <a:prstGeom prst="rect">
            <a:avLst/>
          </a:prstGeom>
          <a:noFill/>
        </p:spPr>
      </p:pic>
      <p:pic>
        <p:nvPicPr>
          <p:cNvPr id="3075" name="Picture 3" descr="C:\Users\mkellen\Pictures\logos\logo_aws.gif"/>
          <p:cNvPicPr>
            <a:picLocks noChangeAspect="1" noChangeArrowheads="1"/>
          </p:cNvPicPr>
          <p:nvPr/>
        </p:nvPicPr>
        <p:blipFill>
          <a:blip r:embed="rId4" cstate="print"/>
          <a:srcRect/>
          <a:stretch>
            <a:fillRect/>
          </a:stretch>
        </p:blipFill>
        <p:spPr bwMode="auto">
          <a:xfrm>
            <a:off x="4648200" y="3389970"/>
            <a:ext cx="1981200" cy="724829"/>
          </a:xfrm>
          <a:prstGeom prst="rect">
            <a:avLst/>
          </a:prstGeom>
          <a:noFill/>
        </p:spPr>
      </p:pic>
      <p:pic>
        <p:nvPicPr>
          <p:cNvPr id="5" name="Picture 2"/>
          <p:cNvPicPr>
            <a:picLocks noChangeAspect="1" noChangeArrowheads="1"/>
          </p:cNvPicPr>
          <p:nvPr/>
        </p:nvPicPr>
        <p:blipFill>
          <a:blip r:embed="rId5" cstate="print"/>
          <a:srcRect t="13096" r="75656" b="78752"/>
          <a:stretch>
            <a:fillRect/>
          </a:stretch>
        </p:blipFill>
        <p:spPr bwMode="auto">
          <a:xfrm>
            <a:off x="3048000" y="5105400"/>
            <a:ext cx="3640667" cy="762000"/>
          </a:xfrm>
          <a:prstGeom prst="rect">
            <a:avLst/>
          </a:prstGeom>
          <a:noFill/>
          <a:ln w="9525">
            <a:noFill/>
            <a:miter lim="800000"/>
            <a:headEnd/>
            <a:tailEnd/>
          </a:ln>
        </p:spPr>
      </p:pic>
      <p:pic>
        <p:nvPicPr>
          <p:cNvPr id="3076" name="Picture 4"/>
          <p:cNvPicPr>
            <a:picLocks noChangeAspect="1" noChangeArrowheads="1"/>
          </p:cNvPicPr>
          <p:nvPr/>
        </p:nvPicPr>
        <p:blipFill>
          <a:blip r:embed="rId6" cstate="print"/>
          <a:srcRect/>
          <a:stretch>
            <a:fillRect/>
          </a:stretch>
        </p:blipFill>
        <p:spPr bwMode="auto">
          <a:xfrm>
            <a:off x="2310618" y="1752600"/>
            <a:ext cx="844355" cy="638175"/>
          </a:xfrm>
          <a:prstGeom prst="rect">
            <a:avLst/>
          </a:prstGeom>
          <a:noFill/>
          <a:ln w="9525">
            <a:noFill/>
            <a:miter lim="800000"/>
            <a:headEnd/>
            <a:tailEnd/>
          </a:ln>
        </p:spPr>
      </p:pic>
      <p:pic>
        <p:nvPicPr>
          <p:cNvPr id="3080" name="Picture 8"/>
          <p:cNvPicPr>
            <a:picLocks noChangeAspect="1" noChangeArrowheads="1"/>
          </p:cNvPicPr>
          <p:nvPr/>
        </p:nvPicPr>
        <p:blipFill>
          <a:blip r:embed="rId7" cstate="print"/>
          <a:srcRect/>
          <a:stretch>
            <a:fillRect/>
          </a:stretch>
        </p:blipFill>
        <p:spPr bwMode="auto">
          <a:xfrm>
            <a:off x="5408440" y="1752600"/>
            <a:ext cx="2073447" cy="696507"/>
          </a:xfrm>
          <a:prstGeom prst="rect">
            <a:avLst/>
          </a:prstGeom>
          <a:noFill/>
          <a:ln w="9525">
            <a:noFill/>
            <a:miter lim="800000"/>
            <a:headEnd/>
            <a:tailEnd/>
          </a:ln>
        </p:spPr>
      </p:pic>
      <p:pic>
        <p:nvPicPr>
          <p:cNvPr id="3082" name="Picture 10"/>
          <p:cNvPicPr>
            <a:picLocks noChangeAspect="1" noChangeArrowheads="1"/>
          </p:cNvPicPr>
          <p:nvPr/>
        </p:nvPicPr>
        <p:blipFill>
          <a:blip r:embed="rId8" cstate="print"/>
          <a:srcRect/>
          <a:stretch>
            <a:fillRect/>
          </a:stretch>
        </p:blipFill>
        <p:spPr bwMode="auto">
          <a:xfrm>
            <a:off x="7620000" y="1805940"/>
            <a:ext cx="1371600" cy="480060"/>
          </a:xfrm>
          <a:prstGeom prst="rect">
            <a:avLst/>
          </a:prstGeom>
          <a:noFill/>
          <a:ln w="9525">
            <a:noFill/>
            <a:miter lim="800000"/>
            <a:headEnd/>
            <a:tailEnd/>
          </a:ln>
        </p:spPr>
      </p:pic>
      <p:pic>
        <p:nvPicPr>
          <p:cNvPr id="3083" name="Picture 11"/>
          <p:cNvPicPr>
            <a:picLocks noChangeAspect="1" noChangeArrowheads="1"/>
          </p:cNvPicPr>
          <p:nvPr/>
        </p:nvPicPr>
        <p:blipFill>
          <a:blip r:embed="rId9" cstate="print"/>
          <a:srcRect/>
          <a:stretch>
            <a:fillRect/>
          </a:stretch>
        </p:blipFill>
        <p:spPr bwMode="auto">
          <a:xfrm>
            <a:off x="3429000" y="1819835"/>
            <a:ext cx="1905000" cy="560294"/>
          </a:xfrm>
          <a:prstGeom prst="rect">
            <a:avLst/>
          </a:prstGeom>
          <a:noFill/>
          <a:ln w="9525">
            <a:noFill/>
            <a:miter lim="800000"/>
            <a:headEnd/>
            <a:tailEnd/>
          </a:ln>
        </p:spPr>
      </p:pic>
      <p:cxnSp>
        <p:nvCxnSpPr>
          <p:cNvPr id="15" name="Straight Arrow Connector 14"/>
          <p:cNvCxnSpPr/>
          <p:nvPr/>
        </p:nvCxnSpPr>
        <p:spPr>
          <a:xfrm>
            <a:off x="2819400" y="2438400"/>
            <a:ext cx="990600"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26" name="computr3"/>
          <p:cNvSpPr>
            <a:spLocks noEditPoints="1" noChangeArrowheads="1"/>
          </p:cNvSpPr>
          <p:nvPr/>
        </p:nvSpPr>
        <p:spPr bwMode="auto">
          <a:xfrm>
            <a:off x="7010400" y="3352800"/>
            <a:ext cx="1109663" cy="777875"/>
          </a:xfrm>
          <a:custGeom>
            <a:avLst/>
            <a:gdLst>
              <a:gd name="T0" fmla="*/ 0 w 21600"/>
              <a:gd name="T1" fmla="*/ 10800 h 21600"/>
              <a:gd name="T2" fmla="*/ 10800 w 21600"/>
              <a:gd name="T3" fmla="*/ 0 h 21600"/>
              <a:gd name="T4" fmla="*/ 10800 w 21600"/>
              <a:gd name="T5" fmla="*/ 21600 h 21600"/>
              <a:gd name="T6" fmla="*/ 18135 w 21600"/>
              <a:gd name="T7" fmla="*/ 10800 h 21600"/>
              <a:gd name="T8" fmla="*/ 7811 w 21600"/>
              <a:gd name="T9" fmla="*/ 2584 h 21600"/>
              <a:gd name="T10" fmla="*/ 16359 w 21600"/>
              <a:gd name="T11" fmla="*/ 11764 h 21600"/>
            </a:gdLst>
            <a:ahLst/>
            <a:cxnLst>
              <a:cxn ang="0">
                <a:pos x="T0" y="T1"/>
              </a:cxn>
              <a:cxn ang="0">
                <a:pos x="T2" y="T3"/>
              </a:cxn>
              <a:cxn ang="0">
                <a:pos x="T4" y="T5"/>
              </a:cxn>
              <a:cxn ang="0">
                <a:pos x="T6" y="T7"/>
              </a:cxn>
            </a:cxnLst>
            <a:rect l="T8" t="T9" r="T10" b="T11"/>
            <a:pathLst>
              <a:path w="21600" h="21600" extrusionOk="0">
                <a:moveTo>
                  <a:pt x="18250" y="17743"/>
                </a:moveTo>
                <a:lnTo>
                  <a:pt x="17557" y="16971"/>
                </a:lnTo>
                <a:lnTo>
                  <a:pt x="5429" y="16971"/>
                </a:lnTo>
                <a:lnTo>
                  <a:pt x="4736" y="17743"/>
                </a:lnTo>
                <a:lnTo>
                  <a:pt x="18250" y="17743"/>
                </a:lnTo>
                <a:close/>
              </a:path>
              <a:path w="21600" h="21600" extrusionOk="0">
                <a:moveTo>
                  <a:pt x="18250" y="17743"/>
                </a:moveTo>
                <a:moveTo>
                  <a:pt x="19405" y="19131"/>
                </a:moveTo>
                <a:lnTo>
                  <a:pt x="18712" y="18360"/>
                </a:lnTo>
                <a:lnTo>
                  <a:pt x="4274" y="18360"/>
                </a:lnTo>
                <a:lnTo>
                  <a:pt x="3581" y="19131"/>
                </a:lnTo>
                <a:lnTo>
                  <a:pt x="19405" y="19131"/>
                </a:lnTo>
                <a:close/>
              </a:path>
              <a:path w="21600" h="21600" extrusionOk="0">
                <a:moveTo>
                  <a:pt x="19405" y="19131"/>
                </a:moveTo>
                <a:moveTo>
                  <a:pt x="20560" y="20520"/>
                </a:moveTo>
                <a:lnTo>
                  <a:pt x="19867" y="19749"/>
                </a:lnTo>
                <a:lnTo>
                  <a:pt x="3119" y="19749"/>
                </a:lnTo>
                <a:lnTo>
                  <a:pt x="2426" y="20520"/>
                </a:lnTo>
                <a:lnTo>
                  <a:pt x="20560" y="20520"/>
                </a:lnTo>
                <a:close/>
              </a:path>
              <a:path w="21600" h="21600" extrusionOk="0">
                <a:moveTo>
                  <a:pt x="20560" y="20520"/>
                </a:moveTo>
                <a:moveTo>
                  <a:pt x="4620" y="16971"/>
                </a:moveTo>
                <a:lnTo>
                  <a:pt x="5313" y="16200"/>
                </a:lnTo>
                <a:lnTo>
                  <a:pt x="7624" y="16200"/>
                </a:lnTo>
                <a:lnTo>
                  <a:pt x="7624" y="14194"/>
                </a:lnTo>
                <a:lnTo>
                  <a:pt x="5891" y="14194"/>
                </a:lnTo>
                <a:lnTo>
                  <a:pt x="5891" y="0"/>
                </a:lnTo>
                <a:lnTo>
                  <a:pt x="12013" y="0"/>
                </a:lnTo>
                <a:lnTo>
                  <a:pt x="18135" y="0"/>
                </a:lnTo>
                <a:lnTo>
                  <a:pt x="18135" y="10800"/>
                </a:lnTo>
                <a:lnTo>
                  <a:pt x="18135" y="14194"/>
                </a:lnTo>
                <a:lnTo>
                  <a:pt x="16402" y="14194"/>
                </a:lnTo>
                <a:lnTo>
                  <a:pt x="16402" y="16200"/>
                </a:lnTo>
                <a:lnTo>
                  <a:pt x="17788" y="16200"/>
                </a:lnTo>
                <a:lnTo>
                  <a:pt x="19059" y="17743"/>
                </a:lnTo>
                <a:lnTo>
                  <a:pt x="21022" y="19903"/>
                </a:lnTo>
                <a:lnTo>
                  <a:pt x="21253" y="20057"/>
                </a:lnTo>
                <a:lnTo>
                  <a:pt x="21369" y="20366"/>
                </a:lnTo>
                <a:lnTo>
                  <a:pt x="21600" y="20674"/>
                </a:lnTo>
                <a:lnTo>
                  <a:pt x="21600" y="20829"/>
                </a:lnTo>
                <a:lnTo>
                  <a:pt x="21600" y="20983"/>
                </a:lnTo>
                <a:lnTo>
                  <a:pt x="21600" y="21137"/>
                </a:lnTo>
                <a:lnTo>
                  <a:pt x="21600" y="21291"/>
                </a:lnTo>
                <a:lnTo>
                  <a:pt x="21484" y="21446"/>
                </a:lnTo>
                <a:lnTo>
                  <a:pt x="21369" y="21446"/>
                </a:lnTo>
                <a:lnTo>
                  <a:pt x="21138" y="21600"/>
                </a:lnTo>
                <a:lnTo>
                  <a:pt x="21022" y="21600"/>
                </a:lnTo>
                <a:lnTo>
                  <a:pt x="10973" y="21600"/>
                </a:lnTo>
                <a:lnTo>
                  <a:pt x="2079" y="21600"/>
                </a:lnTo>
                <a:lnTo>
                  <a:pt x="1848" y="21600"/>
                </a:lnTo>
                <a:lnTo>
                  <a:pt x="1733" y="21446"/>
                </a:lnTo>
                <a:lnTo>
                  <a:pt x="1617" y="21446"/>
                </a:lnTo>
                <a:lnTo>
                  <a:pt x="1502" y="21291"/>
                </a:lnTo>
                <a:lnTo>
                  <a:pt x="1386" y="21291"/>
                </a:lnTo>
                <a:lnTo>
                  <a:pt x="1386" y="21137"/>
                </a:lnTo>
                <a:lnTo>
                  <a:pt x="1386" y="20983"/>
                </a:lnTo>
                <a:lnTo>
                  <a:pt x="1386" y="20829"/>
                </a:lnTo>
                <a:lnTo>
                  <a:pt x="1502" y="20674"/>
                </a:lnTo>
                <a:lnTo>
                  <a:pt x="1617" y="20366"/>
                </a:lnTo>
                <a:lnTo>
                  <a:pt x="1733" y="20057"/>
                </a:lnTo>
                <a:lnTo>
                  <a:pt x="1964" y="19903"/>
                </a:lnTo>
                <a:lnTo>
                  <a:pt x="0" y="19903"/>
                </a:lnTo>
                <a:lnTo>
                  <a:pt x="0" y="10800"/>
                </a:lnTo>
                <a:lnTo>
                  <a:pt x="0" y="2777"/>
                </a:lnTo>
                <a:lnTo>
                  <a:pt x="4620" y="2777"/>
                </a:lnTo>
                <a:lnTo>
                  <a:pt x="4620" y="16971"/>
                </a:lnTo>
                <a:moveTo>
                  <a:pt x="4620" y="16971"/>
                </a:moveTo>
                <a:moveTo>
                  <a:pt x="4620" y="16971"/>
                </a:moveTo>
                <a:lnTo>
                  <a:pt x="4158" y="17434"/>
                </a:lnTo>
                <a:lnTo>
                  <a:pt x="2541" y="19286"/>
                </a:lnTo>
                <a:lnTo>
                  <a:pt x="1964" y="19903"/>
                </a:lnTo>
                <a:lnTo>
                  <a:pt x="4620" y="16971"/>
                </a:lnTo>
                <a:close/>
              </a:path>
              <a:path w="21600" h="21600" extrusionOk="0">
                <a:moveTo>
                  <a:pt x="7624" y="2314"/>
                </a:moveTo>
                <a:moveTo>
                  <a:pt x="16402" y="2314"/>
                </a:moveTo>
                <a:lnTo>
                  <a:pt x="16402" y="11880"/>
                </a:lnTo>
                <a:lnTo>
                  <a:pt x="7624" y="11880"/>
                </a:lnTo>
                <a:lnTo>
                  <a:pt x="7624" y="2314"/>
                </a:lnTo>
                <a:close/>
              </a:path>
              <a:path w="21600" h="21600" extrusionOk="0">
                <a:moveTo>
                  <a:pt x="578" y="4011"/>
                </a:moveTo>
                <a:moveTo>
                  <a:pt x="4043" y="4011"/>
                </a:moveTo>
                <a:lnTo>
                  <a:pt x="4043" y="4320"/>
                </a:lnTo>
                <a:lnTo>
                  <a:pt x="578" y="4320"/>
                </a:lnTo>
                <a:lnTo>
                  <a:pt x="578" y="4011"/>
                </a:lnTo>
                <a:close/>
                <a:moveTo>
                  <a:pt x="7624" y="14194"/>
                </a:moveTo>
                <a:lnTo>
                  <a:pt x="16402" y="14194"/>
                </a:lnTo>
                <a:lnTo>
                  <a:pt x="16402" y="16200"/>
                </a:lnTo>
                <a:lnTo>
                  <a:pt x="7624" y="16200"/>
                </a:lnTo>
              </a:path>
            </a:pathLst>
          </a:custGeom>
          <a:solidFill>
            <a:srgbClr val="FFFFC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latin typeface="Arial Narrow" pitchFamily="34" charset="0"/>
            </a:endParaRPr>
          </a:p>
        </p:txBody>
      </p:sp>
      <p:cxnSp>
        <p:nvCxnSpPr>
          <p:cNvPr id="16" name="Straight Arrow Connector 15"/>
          <p:cNvCxnSpPr/>
          <p:nvPr/>
        </p:nvCxnSpPr>
        <p:spPr>
          <a:xfrm>
            <a:off x="4267200" y="2514600"/>
            <a:ext cx="0" cy="685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4953000" y="2362200"/>
            <a:ext cx="1371600"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715001" y="2362200"/>
            <a:ext cx="1981199" cy="762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0" y="1828800"/>
            <a:ext cx="1914948" cy="523220"/>
          </a:xfrm>
          <a:prstGeom prst="rect">
            <a:avLst/>
          </a:prstGeom>
          <a:noFill/>
        </p:spPr>
        <p:txBody>
          <a:bodyPr wrap="none" rtlCol="0">
            <a:spAutoFit/>
          </a:bodyPr>
          <a:lstStyle/>
          <a:p>
            <a:r>
              <a:rPr lang="en-US" sz="2800" dirty="0" smtClean="0">
                <a:latin typeface="Arial Narrow" pitchFamily="34" charset="0"/>
                <a:cs typeface="Arial" pitchFamily="34" charset="0"/>
              </a:rPr>
              <a:t>Run Any Tool</a:t>
            </a:r>
            <a:endParaRPr lang="en-US" sz="2800" dirty="0">
              <a:latin typeface="Arial Narrow" pitchFamily="34" charset="0"/>
              <a:cs typeface="Arial" pitchFamily="34" charset="0"/>
            </a:endParaRPr>
          </a:p>
        </p:txBody>
      </p:sp>
      <p:sp>
        <p:nvSpPr>
          <p:cNvPr id="33" name="TextBox 32"/>
          <p:cNvSpPr txBox="1"/>
          <p:nvPr/>
        </p:nvSpPr>
        <p:spPr>
          <a:xfrm>
            <a:off x="0" y="3429000"/>
            <a:ext cx="2329356" cy="523220"/>
          </a:xfrm>
          <a:prstGeom prst="rect">
            <a:avLst/>
          </a:prstGeom>
          <a:noFill/>
        </p:spPr>
        <p:txBody>
          <a:bodyPr wrap="none" rtlCol="0">
            <a:spAutoFit/>
          </a:bodyPr>
          <a:lstStyle/>
          <a:p>
            <a:r>
              <a:rPr lang="en-US" sz="2800" dirty="0" smtClean="0">
                <a:latin typeface="Arial Narrow" pitchFamily="34" charset="0"/>
                <a:cs typeface="Arial" pitchFamily="34" charset="0"/>
              </a:rPr>
              <a:t>On Any Platform</a:t>
            </a:r>
            <a:endParaRPr lang="en-US" sz="2800" dirty="0">
              <a:latin typeface="Arial Narrow" pitchFamily="34" charset="0"/>
              <a:cs typeface="Arial" pitchFamily="34" charset="0"/>
            </a:endParaRPr>
          </a:p>
        </p:txBody>
      </p:sp>
      <p:sp>
        <p:nvSpPr>
          <p:cNvPr id="35" name="TextBox 34"/>
          <p:cNvSpPr txBox="1"/>
          <p:nvPr/>
        </p:nvSpPr>
        <p:spPr>
          <a:xfrm>
            <a:off x="0" y="4800600"/>
            <a:ext cx="2672526" cy="523220"/>
          </a:xfrm>
          <a:prstGeom prst="rect">
            <a:avLst/>
          </a:prstGeom>
          <a:noFill/>
        </p:spPr>
        <p:txBody>
          <a:bodyPr wrap="none" rtlCol="0">
            <a:spAutoFit/>
          </a:bodyPr>
          <a:lstStyle/>
          <a:p>
            <a:r>
              <a:rPr lang="en-US" sz="2800" dirty="0" smtClean="0">
                <a:latin typeface="Arial Narrow" pitchFamily="34" charset="0"/>
                <a:cs typeface="Arial" pitchFamily="34" charset="0"/>
              </a:rPr>
              <a:t>Record in Synapse</a:t>
            </a:r>
            <a:endParaRPr lang="en-US" sz="2800" dirty="0">
              <a:latin typeface="Arial Narrow" pitchFamily="34" charset="0"/>
              <a:cs typeface="Arial" pitchFamily="34" charset="0"/>
            </a:endParaRPr>
          </a:p>
        </p:txBody>
      </p:sp>
      <p:sp>
        <p:nvSpPr>
          <p:cNvPr id="36" name="TextBox 35"/>
          <p:cNvSpPr txBox="1"/>
          <p:nvPr/>
        </p:nvSpPr>
        <p:spPr>
          <a:xfrm>
            <a:off x="0" y="5943600"/>
            <a:ext cx="2640338" cy="523220"/>
          </a:xfrm>
          <a:prstGeom prst="rect">
            <a:avLst/>
          </a:prstGeom>
          <a:noFill/>
        </p:spPr>
        <p:txBody>
          <a:bodyPr wrap="none" rtlCol="0">
            <a:spAutoFit/>
          </a:bodyPr>
          <a:lstStyle/>
          <a:p>
            <a:r>
              <a:rPr lang="en-US" sz="2800" dirty="0" smtClean="0">
                <a:latin typeface="Arial Narrow" pitchFamily="34" charset="0"/>
                <a:cs typeface="Arial" pitchFamily="34" charset="0"/>
              </a:rPr>
              <a:t>Share with Anyone</a:t>
            </a:r>
            <a:endParaRPr lang="en-US" sz="2800" dirty="0">
              <a:latin typeface="Arial Narrow" pitchFamily="34" charset="0"/>
              <a:cs typeface="Arial" pitchFamily="34" charset="0"/>
            </a:endParaRPr>
          </a:p>
        </p:txBody>
      </p:sp>
      <p:cxnSp>
        <p:nvCxnSpPr>
          <p:cNvPr id="37" name="Straight Arrow Connector 36"/>
          <p:cNvCxnSpPr/>
          <p:nvPr/>
        </p:nvCxnSpPr>
        <p:spPr>
          <a:xfrm>
            <a:off x="4953000" y="4267200"/>
            <a:ext cx="0" cy="685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txBox="1">
            <a:spLocks/>
          </p:cNvSpPr>
          <p:nvPr/>
        </p:nvSpPr>
        <p:spPr bwMode="auto">
          <a:xfrm>
            <a:off x="1295400" y="1066800"/>
            <a:ext cx="6477000" cy="838200"/>
          </a:xfrm>
          <a:prstGeom prst="rect">
            <a:avLst/>
          </a:prstGeom>
          <a:noFill/>
          <a:ln w="9525">
            <a:noFill/>
            <a:miter lim="800000"/>
            <a:headEnd/>
            <a:tailEnd/>
          </a:ln>
        </p:spPr>
        <p:txBody>
          <a:bodyPr lIns="90733" tIns="45372" rIns="90733" bIns="45372"/>
          <a:lstStyle/>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a:p>
            <a:pPr algn="ctr" defTabSz="911225" eaLnBrk="0" hangingPunct="0"/>
            <a:endParaRPr lang="en-US" sz="4400" b="1">
              <a:solidFill>
                <a:srgbClr val="006600"/>
              </a:solidFill>
              <a:latin typeface="Arial Narrow" pitchFamily="34" charset="0"/>
            </a:endParaRPr>
          </a:p>
        </p:txBody>
      </p:sp>
      <p:sp>
        <p:nvSpPr>
          <p:cNvPr id="261122" name="Text Box 70"/>
          <p:cNvSpPr txBox="1">
            <a:spLocks noChangeArrowheads="1"/>
          </p:cNvSpPr>
          <p:nvPr/>
        </p:nvSpPr>
        <p:spPr bwMode="auto">
          <a:xfrm>
            <a:off x="1219200" y="2819400"/>
            <a:ext cx="6945312" cy="522287"/>
          </a:xfrm>
          <a:prstGeom prst="rect">
            <a:avLst/>
          </a:prstGeom>
          <a:noFill/>
          <a:ln w="9525">
            <a:noFill/>
            <a:miter lim="800000"/>
            <a:headEnd/>
            <a:tailEnd/>
          </a:ln>
        </p:spPr>
        <p:txBody>
          <a:bodyPr lIns="90733" tIns="45372" rIns="90733" bIns="45372">
            <a:spAutoFit/>
          </a:bodyPr>
          <a:lstStyle/>
          <a:p>
            <a:pPr algn="ctr" defTabSz="911225" eaLnBrk="0" hangingPunct="0"/>
            <a:r>
              <a:rPr lang="en-US" sz="2800" dirty="0" smtClean="0">
                <a:solidFill>
                  <a:srgbClr val="000000"/>
                </a:solidFill>
                <a:latin typeface="Arial Narrow" pitchFamily="34" charset="0"/>
              </a:rPr>
              <a:t>Demo</a:t>
            </a:r>
            <a:endParaRPr lang="en-US" sz="2800" dirty="0">
              <a:solidFill>
                <a:srgbClr val="000000"/>
              </a:solidFill>
              <a:latin typeface="Arial Narrow" pitchFamily="34"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latin typeface="Arial Narrow" pitchFamily="34" charset="0"/>
              </a:rPr>
              <a:t>Analysis Records and Visualizations </a:t>
            </a:r>
            <a:endParaRPr lang="en-US" sz="4000" dirty="0">
              <a:latin typeface="Arial Narrow" pitchFamily="34" charset="0"/>
            </a:endParaRPr>
          </a:p>
        </p:txBody>
      </p:sp>
      <p:pic>
        <p:nvPicPr>
          <p:cNvPr id="4" name="Picture 3" descr="ProvenanceMockup.png"/>
          <p:cNvPicPr>
            <a:picLocks noChangeAspect="1"/>
          </p:cNvPicPr>
          <p:nvPr/>
        </p:nvPicPr>
        <p:blipFill>
          <a:blip r:embed="rId3" cstate="print"/>
          <a:stretch>
            <a:fillRect/>
          </a:stretch>
        </p:blipFill>
        <p:spPr>
          <a:xfrm>
            <a:off x="0" y="1020213"/>
            <a:ext cx="9144000" cy="481757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dirty="0" smtClean="0">
                <a:latin typeface="Arial Narrow" pitchFamily="34" charset="0"/>
              </a:rPr>
              <a:t>Scalable Analysis Pipelines</a:t>
            </a:r>
            <a:endParaRPr lang="en-US" sz="4000" dirty="0">
              <a:latin typeface="Arial Narrow" pitchFamily="34" charset="0"/>
            </a:endParaRPr>
          </a:p>
        </p:txBody>
      </p:sp>
      <p:pic>
        <p:nvPicPr>
          <p:cNvPr id="3" name="Picture 2" descr="2012-02-swf_sagebio_arch_1.png.rb.png"/>
          <p:cNvPicPr>
            <a:picLocks noChangeAspect="1"/>
          </p:cNvPicPr>
          <p:nvPr/>
        </p:nvPicPr>
        <p:blipFill>
          <a:blip r:embed="rId3" cstate="print"/>
          <a:stretch>
            <a:fillRect/>
          </a:stretch>
        </p:blipFill>
        <p:spPr>
          <a:xfrm>
            <a:off x="914400" y="1447800"/>
            <a:ext cx="7377957" cy="4953000"/>
          </a:xfrm>
          <a:prstGeom prst="rect">
            <a:avLst/>
          </a:prstGeom>
        </p:spPr>
      </p:pic>
      <p:sp>
        <p:nvSpPr>
          <p:cNvPr id="4" name="Rectangle 3"/>
          <p:cNvSpPr/>
          <p:nvPr/>
        </p:nvSpPr>
        <p:spPr>
          <a:xfrm>
            <a:off x="2286000" y="6457890"/>
            <a:ext cx="6858000" cy="400110"/>
          </a:xfrm>
          <a:prstGeom prst="rect">
            <a:avLst/>
          </a:prstGeom>
        </p:spPr>
        <p:txBody>
          <a:bodyPr wrap="square">
            <a:spAutoFit/>
          </a:bodyPr>
          <a:lstStyle/>
          <a:p>
            <a:r>
              <a:rPr lang="en-US" sz="2000" dirty="0" smtClean="0">
                <a:latin typeface="Arial Narrow" pitchFamily="34" charset="0"/>
              </a:rPr>
              <a:t>Full case study at http://aws.amazon.com/swf/testimonials/swfsagebio/</a:t>
            </a:r>
            <a:endParaRPr lang="en-US" sz="2000" dirty="0">
              <a:latin typeface="Arial Narrow" pitchFamily="34" charset="0"/>
            </a:endParaRPr>
          </a:p>
        </p:txBody>
      </p:sp>
      <p:pic>
        <p:nvPicPr>
          <p:cNvPr id="2050" name="Picture 2"/>
          <p:cNvPicPr>
            <a:picLocks noChangeAspect="1" noChangeArrowheads="1"/>
          </p:cNvPicPr>
          <p:nvPr/>
        </p:nvPicPr>
        <p:blipFill>
          <a:blip r:embed="rId4"/>
          <a:srcRect/>
          <a:stretch>
            <a:fillRect/>
          </a:stretch>
        </p:blipFill>
        <p:spPr bwMode="auto">
          <a:xfrm>
            <a:off x="4567238" y="3424238"/>
            <a:ext cx="9525" cy="9525"/>
          </a:xfrm>
          <a:prstGeom prst="rect">
            <a:avLst/>
          </a:prstGeom>
          <a:noFill/>
          <a:ln w="9525">
            <a:noFill/>
            <a:miter lim="800000"/>
            <a:headEnd/>
            <a:tailEnd/>
          </a:ln>
        </p:spPr>
      </p:pic>
      <p:pic>
        <p:nvPicPr>
          <p:cNvPr id="2051" name="Picture 3"/>
          <p:cNvPicPr>
            <a:picLocks noChangeAspect="1" noChangeArrowheads="1"/>
          </p:cNvPicPr>
          <p:nvPr/>
        </p:nvPicPr>
        <p:blipFill>
          <a:blip r:embed="rId4"/>
          <a:srcRect/>
          <a:stretch>
            <a:fillRect/>
          </a:stretch>
        </p:blipFill>
        <p:spPr bwMode="auto">
          <a:xfrm>
            <a:off x="4567238" y="3424238"/>
            <a:ext cx="9525" cy="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Narrow" pitchFamily="34" charset="0"/>
              </a:rPr>
              <a:t>Additional Data Analysis Tools and Capabilities</a:t>
            </a:r>
            <a:endParaRPr lang="en-US" dirty="0">
              <a:latin typeface="Arial Narrow" pitchFamily="34" charset="0"/>
            </a:endParaRPr>
          </a:p>
        </p:txBody>
      </p:sp>
      <p:pic>
        <p:nvPicPr>
          <p:cNvPr id="3074" name="Picture 2" descr="C:\Users\mkellen\Pictures\logos\google.png"/>
          <p:cNvPicPr>
            <a:picLocks noChangeAspect="1" noChangeArrowheads="1"/>
          </p:cNvPicPr>
          <p:nvPr/>
        </p:nvPicPr>
        <p:blipFill>
          <a:blip r:embed="rId2" cstate="print"/>
          <a:srcRect/>
          <a:stretch>
            <a:fillRect/>
          </a:stretch>
        </p:blipFill>
        <p:spPr bwMode="auto">
          <a:xfrm>
            <a:off x="1752600" y="5105400"/>
            <a:ext cx="1980885" cy="685800"/>
          </a:xfrm>
          <a:prstGeom prst="rect">
            <a:avLst/>
          </a:prstGeom>
          <a:noFill/>
        </p:spPr>
      </p:pic>
      <p:pic>
        <p:nvPicPr>
          <p:cNvPr id="3075" name="Picture 3" descr="C:\Users\mkellen\Pictures\logos\logo_aws.gif"/>
          <p:cNvPicPr>
            <a:picLocks noChangeAspect="1" noChangeArrowheads="1"/>
          </p:cNvPicPr>
          <p:nvPr/>
        </p:nvPicPr>
        <p:blipFill>
          <a:blip r:embed="rId3" cstate="print"/>
          <a:srcRect/>
          <a:stretch>
            <a:fillRect/>
          </a:stretch>
        </p:blipFill>
        <p:spPr bwMode="auto">
          <a:xfrm>
            <a:off x="5181600" y="5029200"/>
            <a:ext cx="2082800" cy="762000"/>
          </a:xfrm>
          <a:prstGeom prst="rect">
            <a:avLst/>
          </a:prstGeom>
          <a:noFill/>
        </p:spPr>
      </p:pic>
      <p:pic>
        <p:nvPicPr>
          <p:cNvPr id="5" name="Picture 2"/>
          <p:cNvPicPr>
            <a:picLocks noChangeAspect="1" noChangeArrowheads="1"/>
          </p:cNvPicPr>
          <p:nvPr/>
        </p:nvPicPr>
        <p:blipFill>
          <a:blip r:embed="rId4" cstate="print"/>
          <a:srcRect t="13096" r="75656" b="78752"/>
          <a:stretch>
            <a:fillRect/>
          </a:stretch>
        </p:blipFill>
        <p:spPr bwMode="auto">
          <a:xfrm>
            <a:off x="2362199" y="3733800"/>
            <a:ext cx="3640667" cy="762000"/>
          </a:xfrm>
          <a:prstGeom prst="rect">
            <a:avLst/>
          </a:prstGeom>
          <a:noFill/>
          <a:ln w="9525">
            <a:noFill/>
            <a:miter lim="800000"/>
            <a:headEnd/>
            <a:tailEnd/>
          </a:ln>
        </p:spPr>
      </p:pic>
      <p:pic>
        <p:nvPicPr>
          <p:cNvPr id="3076" name="Picture 4"/>
          <p:cNvPicPr>
            <a:picLocks noChangeAspect="1" noChangeArrowheads="1"/>
          </p:cNvPicPr>
          <p:nvPr/>
        </p:nvPicPr>
        <p:blipFill>
          <a:blip r:embed="rId5" cstate="print"/>
          <a:srcRect/>
          <a:stretch>
            <a:fillRect/>
          </a:stretch>
        </p:blipFill>
        <p:spPr bwMode="auto">
          <a:xfrm>
            <a:off x="914400" y="2362200"/>
            <a:ext cx="945173" cy="714375"/>
          </a:xfrm>
          <a:prstGeom prst="rect">
            <a:avLst/>
          </a:prstGeom>
          <a:noFill/>
          <a:ln w="9525">
            <a:noFill/>
            <a:miter lim="800000"/>
            <a:headEnd/>
            <a:tailEnd/>
          </a:ln>
        </p:spPr>
      </p:pic>
      <p:pic>
        <p:nvPicPr>
          <p:cNvPr id="3080" name="Picture 8"/>
          <p:cNvPicPr>
            <a:picLocks noChangeAspect="1" noChangeArrowheads="1"/>
          </p:cNvPicPr>
          <p:nvPr/>
        </p:nvPicPr>
        <p:blipFill>
          <a:blip r:embed="rId6" cstate="print"/>
          <a:srcRect/>
          <a:stretch>
            <a:fillRect/>
          </a:stretch>
        </p:blipFill>
        <p:spPr bwMode="auto">
          <a:xfrm>
            <a:off x="2057400" y="2362200"/>
            <a:ext cx="2300288" cy="772707"/>
          </a:xfrm>
          <a:prstGeom prst="rect">
            <a:avLst/>
          </a:prstGeom>
          <a:noFill/>
          <a:ln w="9525">
            <a:noFill/>
            <a:miter lim="800000"/>
            <a:headEnd/>
            <a:tailEnd/>
          </a:ln>
        </p:spPr>
      </p:pic>
      <p:pic>
        <p:nvPicPr>
          <p:cNvPr id="3081" name="Picture 9"/>
          <p:cNvPicPr>
            <a:picLocks noChangeAspect="1" noChangeArrowheads="1"/>
          </p:cNvPicPr>
          <p:nvPr/>
        </p:nvPicPr>
        <p:blipFill>
          <a:blip r:embed="rId7" cstate="print"/>
          <a:srcRect t="29787" b="31915"/>
          <a:stretch>
            <a:fillRect/>
          </a:stretch>
        </p:blipFill>
        <p:spPr bwMode="auto">
          <a:xfrm>
            <a:off x="4191000" y="2362200"/>
            <a:ext cx="1790700" cy="685800"/>
          </a:xfrm>
          <a:prstGeom prst="rect">
            <a:avLst/>
          </a:prstGeom>
          <a:noFill/>
          <a:ln w="9525">
            <a:noFill/>
            <a:miter lim="800000"/>
            <a:headEnd/>
            <a:tailEnd/>
          </a:ln>
        </p:spPr>
      </p:pic>
      <p:pic>
        <p:nvPicPr>
          <p:cNvPr id="3082" name="Picture 10"/>
          <p:cNvPicPr>
            <a:picLocks noChangeAspect="1" noChangeArrowheads="1"/>
          </p:cNvPicPr>
          <p:nvPr/>
        </p:nvPicPr>
        <p:blipFill>
          <a:blip r:embed="rId8" cstate="print"/>
          <a:srcRect/>
          <a:stretch>
            <a:fillRect/>
          </a:stretch>
        </p:blipFill>
        <p:spPr bwMode="auto">
          <a:xfrm>
            <a:off x="6324600" y="2514600"/>
            <a:ext cx="1524000" cy="533400"/>
          </a:xfrm>
          <a:prstGeom prst="rect">
            <a:avLst/>
          </a:prstGeom>
          <a:noFill/>
          <a:ln w="9525">
            <a:noFill/>
            <a:miter lim="800000"/>
            <a:headEnd/>
            <a:tailEnd/>
          </a:ln>
        </p:spPr>
      </p:pic>
      <p:pic>
        <p:nvPicPr>
          <p:cNvPr id="3083" name="Picture 11"/>
          <p:cNvPicPr>
            <a:picLocks noChangeAspect="1" noChangeArrowheads="1"/>
          </p:cNvPicPr>
          <p:nvPr/>
        </p:nvPicPr>
        <p:blipFill>
          <a:blip r:embed="rId9" cstate="print"/>
          <a:srcRect/>
          <a:stretch>
            <a:fillRect/>
          </a:stretch>
        </p:blipFill>
        <p:spPr bwMode="auto">
          <a:xfrm>
            <a:off x="0" y="3276600"/>
            <a:ext cx="2133600" cy="627529"/>
          </a:xfrm>
          <a:prstGeom prst="rect">
            <a:avLst/>
          </a:prstGeom>
          <a:noFill/>
          <a:ln w="9525">
            <a:noFill/>
            <a:miter lim="800000"/>
            <a:headEnd/>
            <a:tailEnd/>
          </a:ln>
        </p:spPr>
      </p:pic>
      <p:pic>
        <p:nvPicPr>
          <p:cNvPr id="3085" name="Picture 13"/>
          <p:cNvPicPr>
            <a:picLocks noChangeAspect="1" noChangeArrowheads="1"/>
          </p:cNvPicPr>
          <p:nvPr/>
        </p:nvPicPr>
        <p:blipFill>
          <a:blip r:embed="rId10" cstate="print"/>
          <a:srcRect t="31313" b="45455"/>
          <a:stretch>
            <a:fillRect/>
          </a:stretch>
        </p:blipFill>
        <p:spPr bwMode="auto">
          <a:xfrm>
            <a:off x="2438400" y="5943600"/>
            <a:ext cx="4038600" cy="607110"/>
          </a:xfrm>
          <a:prstGeom prst="rect">
            <a:avLst/>
          </a:prstGeom>
          <a:noFill/>
          <a:ln w="9525">
            <a:noFill/>
            <a:miter lim="800000"/>
            <a:headEnd/>
            <a:tailEnd/>
          </a:ln>
        </p:spPr>
      </p:pic>
      <p:pic>
        <p:nvPicPr>
          <p:cNvPr id="13" name="Picture 12" descr="tranSMART_logo.png"/>
          <p:cNvPicPr>
            <a:picLocks noChangeAspect="1"/>
          </p:cNvPicPr>
          <p:nvPr/>
        </p:nvPicPr>
        <p:blipFill>
          <a:blip r:embed="rId11" cstate="print"/>
          <a:stretch>
            <a:fillRect/>
          </a:stretch>
        </p:blipFill>
        <p:spPr>
          <a:xfrm>
            <a:off x="6324600" y="3276600"/>
            <a:ext cx="2501568" cy="55058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4000" dirty="0" smtClean="0">
                <a:latin typeface="Arial Narrow" pitchFamily="34" charset="0"/>
              </a:rPr>
              <a:t>Digital Publication Builder</a:t>
            </a:r>
            <a:endParaRPr lang="en-US" sz="4000" dirty="0">
              <a:latin typeface="Arial Narrow" pitchFamily="34" charset="0"/>
            </a:endParaRPr>
          </a:p>
        </p:txBody>
      </p:sp>
      <p:pic>
        <p:nvPicPr>
          <p:cNvPr id="1026" name="Picture 2"/>
          <p:cNvPicPr>
            <a:picLocks noChangeAspect="1" noChangeArrowheads="1"/>
          </p:cNvPicPr>
          <p:nvPr/>
        </p:nvPicPr>
        <p:blipFill>
          <a:blip r:embed="rId2" cstate="print"/>
          <a:srcRect b="4406"/>
          <a:stretch>
            <a:fillRect/>
          </a:stretch>
        </p:blipFill>
        <p:spPr bwMode="auto">
          <a:xfrm>
            <a:off x="2133600" y="1278525"/>
            <a:ext cx="5105400" cy="54823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1008</TotalTime>
  <Words>1122</Words>
  <Application>Microsoft Office PowerPoint</Application>
  <PresentationFormat>On-screen Show (4:3)</PresentationFormat>
  <Paragraphs>154</Paragraphs>
  <Slides>35</Slides>
  <Notes>9</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Slide 1</vt:lpstr>
      <vt:lpstr>Two approaches to building common scientific and technical knowledge</vt:lpstr>
      <vt:lpstr>Synapse is GitHub for Biomedical Data</vt:lpstr>
      <vt:lpstr>Data Analysis with Synapse</vt:lpstr>
      <vt:lpstr>Slide 5</vt:lpstr>
      <vt:lpstr>Analysis Records and Visualizations </vt:lpstr>
      <vt:lpstr>Scalable Analysis Pipelines</vt:lpstr>
      <vt:lpstr>Additional Data Analysis Tools and Capabilities</vt:lpstr>
      <vt:lpstr>Digital Publication Builder</vt:lpstr>
      <vt:lpstr>The Solution: Competitions to crowd-source research in biology and other fields</vt:lpstr>
      <vt:lpstr>Sage/DREAM Challenge: Details and Timing</vt:lpstr>
      <vt:lpstr>Slide 12</vt:lpstr>
      <vt:lpstr>Funding Acknowledgements</vt:lpstr>
      <vt:lpstr>Slide Backups</vt:lpstr>
      <vt:lpstr>What is the problem?</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Company>Fred Hutchinson Cancer Research Center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Two approaches to building common scientific and technical knowledge</dc:title>
  <dc:creator>Michael Kellen</dc:creator>
  <cp:lastModifiedBy>Michael Kellen</cp:lastModifiedBy>
  <cp:revision>15</cp:revision>
  <dcterms:created xsi:type="dcterms:W3CDTF">2012-05-24T00:07:04Z</dcterms:created>
  <dcterms:modified xsi:type="dcterms:W3CDTF">2012-10-23T19:30:38Z</dcterms:modified>
</cp:coreProperties>
</file>